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Nunito"/>
      <p:regular r:id="rId30"/>
      <p:bold r:id="rId31"/>
      <p:italic r:id="rId32"/>
      <p:boldItalic r:id="rId33"/>
    </p:embeddedFont>
    <p:embeddedFont>
      <p:font typeface="Helvetica Neue"/>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6.xml"/><Relationship Id="rId33" Type="http://schemas.openxmlformats.org/officeDocument/2006/relationships/font" Target="fonts/Nunito-boldItalic.fntdata"/><Relationship Id="rId10" Type="http://schemas.openxmlformats.org/officeDocument/2006/relationships/slide" Target="slides/slide5.xml"/><Relationship Id="rId32" Type="http://schemas.openxmlformats.org/officeDocument/2006/relationships/font" Target="fonts/Nunito-italic.fntdata"/><Relationship Id="rId13" Type="http://schemas.openxmlformats.org/officeDocument/2006/relationships/slide" Target="slides/slide8.xml"/><Relationship Id="rId35" Type="http://schemas.openxmlformats.org/officeDocument/2006/relationships/font" Target="fonts/HelveticaNeue-bold.fntdata"/><Relationship Id="rId12" Type="http://schemas.openxmlformats.org/officeDocument/2006/relationships/slide" Target="slides/slide7.xml"/><Relationship Id="rId34" Type="http://schemas.openxmlformats.org/officeDocument/2006/relationships/font" Target="fonts/HelveticaNeue-regular.fntdata"/><Relationship Id="rId15" Type="http://schemas.openxmlformats.org/officeDocument/2006/relationships/slide" Target="slides/slide10.xml"/><Relationship Id="rId37" Type="http://schemas.openxmlformats.org/officeDocument/2006/relationships/font" Target="fonts/HelveticaNeue-boldItalic.fntdata"/><Relationship Id="rId14" Type="http://schemas.openxmlformats.org/officeDocument/2006/relationships/slide" Target="slides/slide9.xml"/><Relationship Id="rId36" Type="http://schemas.openxmlformats.org/officeDocument/2006/relationships/font" Target="fonts/HelveticaNeue-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28d56ac92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28d56ac92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Particularly, </a:t>
            </a:r>
            <a:r>
              <a:rPr lang="en">
                <a:solidFill>
                  <a:schemeClr val="dk1"/>
                </a:solidFill>
              </a:rPr>
              <a:t>the phrase "Slava Ukraini" was often mentioned in the top 10 positive tweets.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28d56ac92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28d56ac92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phrase means “Glory to Ukraine”. It is a historic slogan in Ukraine that protests to voice the independence of the country throughout Ukrainian history and is a symbol of solidarity and patriotism among Ukrainians. Currently, this phrase expresses people’s support and approval for Ukraine. Also, the phrase “StandWithUkraine” has the similar meaning.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28d56ac92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28d56ac92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Besides, the top 10 </a:t>
            </a:r>
            <a:r>
              <a:rPr lang="en"/>
              <a:t>positive</a:t>
            </a:r>
            <a:r>
              <a:rPr lang="en"/>
              <a:t> tweets also mention the word “independence” frequently.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28d56ac92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28d56ac92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effectively use the resources, it is better to prioritize the promotion about </a:t>
            </a:r>
            <a:r>
              <a:rPr lang="en"/>
              <a:t>Ukraine's</a:t>
            </a:r>
            <a:r>
              <a:rPr lang="en"/>
              <a:t> national </a:t>
            </a:r>
            <a:r>
              <a:rPr lang="en"/>
              <a:t>identity</a:t>
            </a:r>
            <a:r>
              <a:rPr lang="en"/>
              <a:t> and historical culture on social media around July and August when there is the Independence Day of the US followed by the Independence Day of Ukraine, and </a:t>
            </a:r>
            <a:r>
              <a:rPr lang="en"/>
              <a:t>that will be the best time period to demonstrate and emphasize the meaning of independence for Ukraine.</a:t>
            </a:r>
            <a:r>
              <a:rPr lang="en"/>
              <a:t> Acclaiming the independence from the Soviet Union in 1991, which is one of good historical moments, shows the world the resilience of Ukrainians, the strength of Ukraine, and the determination and optimism to overcome any challenge that they will face.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9ed652206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9ed652206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latin typeface="Helvetica Neue"/>
                <a:ea typeface="Helvetica Neue"/>
                <a:cs typeface="Helvetica Neue"/>
                <a:sym typeface="Helvetica Neue"/>
              </a:rPr>
              <a:t>When looking at the timeline that illustrates the number of tweets that give positive and negative sentiments vs. dates, we have observed a significant increase in the proportion of positive sentiments and lately reaching a peak when the United States and other allied countries stand out and publicly announce their support for Ukraine, and the key events were the US prohibited US investment in Russia and called for the expulsion of Russia from the G20 and the United Nations Human Rights Council in April 2022.</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28d56ac92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28d56ac92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Helvetica Neue"/>
                <a:ea typeface="Helvetica Neue"/>
                <a:cs typeface="Helvetica Neue"/>
                <a:sym typeface="Helvetica Neue"/>
              </a:rPr>
              <a:t>As what we have learned, western countries like the US, Canada, and other European countries have a significant effect on boosting positive sentiments and enhancing Ukraine’s international image. Our recommendation regarding this will be to maintain a good relationship </a:t>
            </a:r>
            <a:r>
              <a:rPr lang="en" sz="1200">
                <a:solidFill>
                  <a:schemeClr val="dk1"/>
                </a:solidFill>
                <a:latin typeface="Helvetica Neue"/>
                <a:ea typeface="Helvetica Neue"/>
                <a:cs typeface="Helvetica Neue"/>
                <a:sym typeface="Helvetica Neue"/>
              </a:rPr>
              <a:t>and preserve assistance </a:t>
            </a:r>
            <a:r>
              <a:rPr lang="en" sz="1200">
                <a:latin typeface="Helvetica Neue"/>
                <a:ea typeface="Helvetica Neue"/>
                <a:cs typeface="Helvetica Neue"/>
                <a:sym typeface="Helvetica Neue"/>
              </a:rPr>
              <a:t>from</a:t>
            </a:r>
            <a:r>
              <a:rPr lang="en" sz="1200">
                <a:latin typeface="Helvetica Neue"/>
                <a:ea typeface="Helvetica Neue"/>
                <a:cs typeface="Helvetica Neue"/>
                <a:sym typeface="Helvetica Neue"/>
              </a:rPr>
              <a:t> those countries that have claimed support for Ukraine. Also, Ukrainian government can publicize the wishes of the Ukrainian people and let their voice be heard by other countries in the western world and try to gain more neutral countries’ support on social media.</a:t>
            </a:r>
            <a:endParaRPr sz="1200">
              <a:latin typeface="Helvetica Neue"/>
              <a:ea typeface="Helvetica Neue"/>
              <a:cs typeface="Helvetica Neue"/>
              <a:sym typeface="Helvetica Neue"/>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28d56ac92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28d56ac92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However, when we look at both Twitter and Reddit data, from a long-term perspective, people still generally have extreme hate or a high level of negative sentiment towards “war”.  Ukraine, as one of the combatants in the war, cannot entirely avoid the influence of the negative sentiments that the war brings out.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28d56ac92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28d56ac92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recommendation for the Ukrainian government to reduce the negative sentiments of war can be to promote Ukrainians as victims of the war on social media and gain empathy from the international community. Also, Ukrainian government can show anti-war themes and try to voice for peace and declare that they are the defender of the homeland and they have not asked for the fight. Additionally, Ukrainian government can establish monuments and museums to honour civilians and soldiers who have sacrificed in the war to show their grief and repulsion caused by the war and seal them in Ukraine’s history.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f9ed652206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f9ed65220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looking at the data in the form of pie charts, we know 70% to 80% proportion of posts and comments </a:t>
            </a:r>
            <a:r>
              <a:rPr lang="en">
                <a:solidFill>
                  <a:schemeClr val="dk1"/>
                </a:solidFill>
              </a:rPr>
              <a:t>about the Russia-Ukraine war on Twitter, Reddit, and YouTube </a:t>
            </a:r>
            <a:r>
              <a:rPr lang="en"/>
              <a:t>are considered as negative sentiments.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f9ed652206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f9ed652206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for top 50 liked comments on YouTube, the negative sentiments are still found over half.</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f9ed652206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f9ed65220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a:solidFill>
                  <a:srgbClr val="24292F"/>
                </a:solidFill>
              </a:rPr>
              <a:t>Nowadays, in our highly connected world, social media has gained more power as a platform where people can voice their opinions and ideas on a variety of subjects. Something that has grabbed our focus recently is the ongoing tension between Ukraine and Russia.</a:t>
            </a:r>
            <a:endParaRPr b="1">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28d56ac92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28d56ac92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n</a:t>
            </a:r>
            <a:r>
              <a:rPr lang="en"/>
              <a:t>egative sentiments are very often observed on social media, Ukrainian government can expand positive publicity beyond social media to traditional media and educational institutions, </a:t>
            </a:r>
            <a:r>
              <a:rPr lang="en"/>
              <a:t>which</a:t>
            </a:r>
            <a:r>
              <a:rPr lang="en"/>
              <a:t> can also cover a wider age range of audience. The implementations include establishing dedicated columns on newspapers, broadcasting documentaries to report on the latest updates on the war, and incorporating content about the Russia-Ukraine War into elementary and high schools’ history and politics curricula. The goal is to prevent people from becoming overly focused on the negative sentiments that spread on social media and to promote a more positive and accurate view of Ukraine's history and modern state.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28d56ac92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28d56ac92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sources of negative sentiments can be fake news and bot accounts. Therefore, our last recommendation for the Ukrainian government is to monitor and regulate fake news that can generate biases, especially for those that are not in Ukraine’s favour, and the Ukrainian government should filter and correct misinformation to minimize the damage to the country’s international reputation. Lastly, it is important for the Ukrainian government to detect and ban bot accounts which try to manipulate readers’ perspectives and sentiments and constantly leave extreme comments on social media.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28d56ac9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28d56ac9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conclusion, we have delivered 6 recommendations in total after analysing reasons and factors from data visualization. Here are the takeaways that have been </a:t>
            </a:r>
            <a:r>
              <a:rPr lang="en"/>
              <a:t>summarized</a:t>
            </a:r>
            <a:r>
              <a:rPr lang="en"/>
              <a:t> for you to take from our presentation, which are: ……, and lastly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28d56ac92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28d56ac92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f9ed652206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f9ed652206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28d56ac92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28d56ac92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lang="en">
                <a:solidFill>
                  <a:schemeClr val="dk1"/>
                </a:solidFill>
              </a:rPr>
              <a:t>The conflict between Ukraine and Russia started in 2014 and continues to this day, resulting in an essential influence on all aspects of Ukraine. Our main goal as consultants hired by the Ukrainian government is to evaluate the global perception of Ukraine and the ongoing conflict and provide 7 recommendations on how the government can enhance Ukraine’s international image and promote its interests on the global stage based on our analysis.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28d56ac92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28d56ac92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1200"/>
              </a:spcAft>
              <a:buNone/>
            </a:pPr>
            <a:r>
              <a:rPr lang="en">
                <a:solidFill>
                  <a:srgbClr val="233A44"/>
                </a:solidFill>
              </a:rPr>
              <a:t>We trained 4 classification algorithms on the training data from a dataset of the classified tweets: Logistic Regression, Decision Tree, Random Forest, Multi-layer Perceptron. </a:t>
            </a:r>
            <a:r>
              <a:rPr lang="en">
                <a:solidFill>
                  <a:schemeClr val="dk1"/>
                </a:solidFill>
              </a:rPr>
              <a:t>From the results we can tell, the logistic regression model has the highest test accuracy and cross-validation accuracy indicating a good performance of generalization. In addition, the computation time of the model is relatively low. Thus, we decided to use the logistic model, which performed best, to test on posts or comments that are collected from Twitter, Reddit and YouTube platforms and only refer to the Russia-Ukraine war. Then, we conducted some data visualization to make further analysis.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f9ed652206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f9ed652206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f9ed652206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f9ed65220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Negative: Moving on to the word clouds, we can see the negative sentiment is conveyed through some words such as “nato”, “worldwar3”, “fighting”, “propaganda”. These terms shed light on the aspects of the conflict that the public dislikes the most. For instance, the word “propaganda” </a:t>
            </a:r>
            <a:r>
              <a:rPr lang="en">
                <a:solidFill>
                  <a:srgbClr val="24292F"/>
                </a:solidFill>
              </a:rPr>
              <a:t>has been utilized to influence the way people think, in order to advance the interests of specific individuals or groups for political gain, and this one-sided method of spreading information has faced significant condemnation.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f9ed65220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f9ed65220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Positi</a:t>
            </a:r>
            <a:r>
              <a:rPr lang="en"/>
              <a:t>ve: </a:t>
            </a:r>
            <a:r>
              <a:rPr lang="en">
                <a:solidFill>
                  <a:schemeClr val="dk1"/>
                </a:solidFill>
              </a:rPr>
              <a:t> When it comes to positive words, we can see words such as “support”, “solidarity”, “brave”, and “hope” which indicate the support from the public, as seen in the European Solidarity political party in Ukraine.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f9ed652206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f9ed652206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28d56ac92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28d56ac92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hashtags can </a:t>
            </a:r>
            <a:r>
              <a:rPr lang="en">
                <a:solidFill>
                  <a:schemeClr val="dk1"/>
                </a:solidFill>
              </a:rPr>
              <a:t>promote </a:t>
            </a:r>
            <a:r>
              <a:rPr lang="en">
                <a:solidFill>
                  <a:schemeClr val="dk1"/>
                </a:solidFill>
              </a:rPr>
              <a:t>posts to have a higher chance of exposure. </a:t>
            </a:r>
            <a:r>
              <a:rPr lang="en"/>
              <a:t>By seeing these hashtags, readers can be immersed into the expressions and ideas even before reading the posts.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26.jpg"/><Relationship Id="rId6" Type="http://schemas.openxmlformats.org/officeDocument/2006/relationships/image" Target="../media/image3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3.png"/><Relationship Id="rId5" Type="http://schemas.openxmlformats.org/officeDocument/2006/relationships/image" Target="../media/image28.png"/><Relationship Id="rId6"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13"/>
          <p:cNvPicPr preferRelativeResize="0"/>
          <p:nvPr/>
        </p:nvPicPr>
        <p:blipFill>
          <a:blip r:embed="rId3">
            <a:alphaModFix amt="30000"/>
          </a:blip>
          <a:stretch>
            <a:fillRect/>
          </a:stretch>
        </p:blipFill>
        <p:spPr>
          <a:xfrm flipH="1">
            <a:off x="0" y="0"/>
            <a:ext cx="9144000" cy="5143500"/>
          </a:xfrm>
          <a:prstGeom prst="rect">
            <a:avLst/>
          </a:prstGeom>
          <a:noFill/>
          <a:ln>
            <a:noFill/>
          </a:ln>
          <a:effectLst>
            <a:outerShdw blurRad="57150" rotWithShape="0" algn="bl" dir="5400000" dist="19050">
              <a:srgbClr val="000000">
                <a:alpha val="50000"/>
              </a:srgbClr>
            </a:outerShdw>
          </a:effectLst>
        </p:spPr>
      </p:pic>
      <p:sp>
        <p:nvSpPr>
          <p:cNvPr id="129" name="Google Shape;129;p13"/>
          <p:cNvSpPr txBox="1"/>
          <p:nvPr>
            <p:ph type="ctrTitle"/>
          </p:nvPr>
        </p:nvSpPr>
        <p:spPr>
          <a:xfrm>
            <a:off x="1223375" y="1501350"/>
            <a:ext cx="65274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Helvetica Neue"/>
                <a:ea typeface="Helvetica Neue"/>
                <a:cs typeface="Helvetica Neue"/>
                <a:sym typeface="Helvetica Neue"/>
              </a:rPr>
              <a:t>Sentiment Analysis on </a:t>
            </a:r>
            <a:r>
              <a:rPr lang="en">
                <a:latin typeface="Helvetica Neue"/>
                <a:ea typeface="Helvetica Neue"/>
                <a:cs typeface="Helvetica Neue"/>
                <a:sym typeface="Helvetica Neue"/>
              </a:rPr>
              <a:t>Russia-Ukraine War</a:t>
            </a:r>
            <a:endParaRPr>
              <a:latin typeface="Helvetica Neue"/>
              <a:ea typeface="Helvetica Neue"/>
              <a:cs typeface="Helvetica Neue"/>
              <a:sym typeface="Helvetica Neue"/>
            </a:endParaRPr>
          </a:p>
        </p:txBody>
      </p:sp>
      <p:sp>
        <p:nvSpPr>
          <p:cNvPr id="130" name="Google Shape;130;p13"/>
          <p:cNvSpPr txBox="1"/>
          <p:nvPr>
            <p:ph idx="1" type="subTitle"/>
          </p:nvPr>
        </p:nvSpPr>
        <p:spPr>
          <a:xfrm>
            <a:off x="1036475" y="3249475"/>
            <a:ext cx="69012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80000"/>
                </a:solidFill>
                <a:latin typeface="Helvetica Neue"/>
                <a:ea typeface="Helvetica Neue"/>
                <a:cs typeface="Helvetica Neue"/>
                <a:sym typeface="Helvetica Neue"/>
              </a:rPr>
              <a:t>Group 6: </a:t>
            </a:r>
            <a:endParaRPr>
              <a:solidFill>
                <a:srgbClr val="980000"/>
              </a:solidFill>
              <a:latin typeface="Helvetica Neue"/>
              <a:ea typeface="Helvetica Neue"/>
              <a:cs typeface="Helvetica Neue"/>
              <a:sym typeface="Helvetica Neue"/>
            </a:endParaRPr>
          </a:p>
          <a:p>
            <a:pPr indent="0" lvl="0" marL="0" rtl="0" algn="ctr">
              <a:spcBef>
                <a:spcPts val="0"/>
              </a:spcBef>
              <a:spcAft>
                <a:spcPts val="0"/>
              </a:spcAft>
              <a:buNone/>
            </a:pPr>
            <a:r>
              <a:rPr lang="en">
                <a:solidFill>
                  <a:srgbClr val="980000"/>
                </a:solidFill>
                <a:latin typeface="Helvetica Neue"/>
                <a:ea typeface="Helvetica Neue"/>
                <a:cs typeface="Helvetica Neue"/>
                <a:sym typeface="Helvetica Neue"/>
              </a:rPr>
              <a:t>Zhimeng Cao, Leon Ip, Lu Jiang, Yifan Liu, Jingyi Nie, Haizheng Sun</a:t>
            </a:r>
            <a:endParaRPr>
              <a:solidFill>
                <a:srgbClr val="980000"/>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Helvetica Neue"/>
                <a:ea typeface="Helvetica Neue"/>
                <a:cs typeface="Helvetica Neue"/>
                <a:sym typeface="Helvetica Neue"/>
              </a:rPr>
              <a:t>Top 10 Tweets with Positive Sentiment</a:t>
            </a:r>
            <a:endParaRPr>
              <a:latin typeface="Helvetica Neue"/>
              <a:ea typeface="Helvetica Neue"/>
              <a:cs typeface="Helvetica Neue"/>
              <a:sym typeface="Helvetica Neue"/>
            </a:endParaRPr>
          </a:p>
        </p:txBody>
      </p:sp>
      <p:pic>
        <p:nvPicPr>
          <p:cNvPr id="211" name="Google Shape;211;p22"/>
          <p:cNvPicPr preferRelativeResize="0"/>
          <p:nvPr/>
        </p:nvPicPr>
        <p:blipFill>
          <a:blip r:embed="rId3">
            <a:alphaModFix/>
          </a:blip>
          <a:stretch>
            <a:fillRect/>
          </a:stretch>
        </p:blipFill>
        <p:spPr>
          <a:xfrm>
            <a:off x="1011588" y="1743300"/>
            <a:ext cx="7120823" cy="2220949"/>
          </a:xfrm>
          <a:prstGeom prst="rect">
            <a:avLst/>
          </a:prstGeom>
          <a:noFill/>
          <a:ln>
            <a:noFill/>
          </a:ln>
        </p:spPr>
      </p:pic>
      <p:sp>
        <p:nvSpPr>
          <p:cNvPr id="212" name="Google Shape;212;p22"/>
          <p:cNvSpPr/>
          <p:nvPr/>
        </p:nvSpPr>
        <p:spPr>
          <a:xfrm>
            <a:off x="5152925" y="2614075"/>
            <a:ext cx="1166100" cy="2256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6696975" y="2794700"/>
            <a:ext cx="1166100" cy="2256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
          <p:cNvSpPr/>
          <p:nvPr/>
        </p:nvSpPr>
        <p:spPr>
          <a:xfrm>
            <a:off x="3332625" y="3652300"/>
            <a:ext cx="1491300" cy="2256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p:nvPr/>
        </p:nvSpPr>
        <p:spPr>
          <a:xfrm>
            <a:off x="5318625" y="2794700"/>
            <a:ext cx="1491300" cy="2256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p:nvPr/>
        </p:nvSpPr>
        <p:spPr>
          <a:xfrm>
            <a:off x="4508025" y="2965900"/>
            <a:ext cx="1166100" cy="2256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
          <p:cNvSpPr/>
          <p:nvPr/>
        </p:nvSpPr>
        <p:spPr>
          <a:xfrm>
            <a:off x="6390575" y="3306375"/>
            <a:ext cx="1166100" cy="2256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p:nvPr/>
        </p:nvSpPr>
        <p:spPr>
          <a:xfrm>
            <a:off x="3661625" y="3475575"/>
            <a:ext cx="1491300" cy="2256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txBox="1"/>
          <p:nvPr/>
        </p:nvSpPr>
        <p:spPr>
          <a:xfrm>
            <a:off x="2794625" y="4212600"/>
            <a:ext cx="32253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lang="en">
                <a:solidFill>
                  <a:schemeClr val="dk2"/>
                </a:solidFill>
                <a:latin typeface="Helvetica Neue"/>
                <a:ea typeface="Helvetica Neue"/>
                <a:cs typeface="Helvetica Neue"/>
                <a:sym typeface="Helvetica Neue"/>
              </a:rPr>
              <a:t>#SlavaUkraini   &amp;   #StandWithUkraine</a:t>
            </a:r>
            <a:endParaRPr/>
          </a:p>
        </p:txBody>
      </p:sp>
      <p:sp>
        <p:nvSpPr>
          <p:cNvPr id="220" name="Google Shape;220;p2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Helvetica Neue"/>
                <a:ea typeface="Helvetica Neue"/>
                <a:cs typeface="Helvetica Neue"/>
                <a:sym typeface="Helvetica Neue"/>
              </a:rPr>
              <a:t>#</a:t>
            </a:r>
            <a:r>
              <a:rPr lang="en">
                <a:latin typeface="Helvetica Neue"/>
                <a:ea typeface="Helvetica Neue"/>
                <a:cs typeface="Helvetica Neue"/>
                <a:sym typeface="Helvetica Neue"/>
              </a:rPr>
              <a:t>SlavaUkraini</a:t>
            </a:r>
            <a:endParaRPr>
              <a:latin typeface="Helvetica Neue"/>
              <a:ea typeface="Helvetica Neue"/>
              <a:cs typeface="Helvetica Neue"/>
              <a:sym typeface="Helvetica Neue"/>
            </a:endParaRPr>
          </a:p>
        </p:txBody>
      </p:sp>
      <p:sp>
        <p:nvSpPr>
          <p:cNvPr id="226" name="Google Shape;226;p2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lnSpc>
                <a:spcPct val="100000"/>
              </a:lnSpc>
              <a:spcBef>
                <a:spcPts val="0"/>
              </a:spcBef>
              <a:spcAft>
                <a:spcPts val="0"/>
              </a:spcAft>
              <a:buSzPts val="1500"/>
              <a:buFont typeface="Helvetica Neue"/>
              <a:buChar char="❖"/>
            </a:pPr>
            <a:r>
              <a:rPr lang="en" sz="1500">
                <a:latin typeface="Helvetica Neue"/>
                <a:ea typeface="Helvetica Neue"/>
                <a:cs typeface="Helvetica Neue"/>
                <a:sym typeface="Helvetica Neue"/>
              </a:rPr>
              <a:t>“Glory to Ukraine”</a:t>
            </a:r>
            <a:endParaRPr sz="1500">
              <a:latin typeface="Helvetica Neue"/>
              <a:ea typeface="Helvetica Neue"/>
              <a:cs typeface="Helvetica Neue"/>
              <a:sym typeface="Helvetica Neue"/>
            </a:endParaRPr>
          </a:p>
          <a:p>
            <a:pPr indent="0" lvl="0" marL="457200" rtl="0" algn="l">
              <a:lnSpc>
                <a:spcPct val="100000"/>
              </a:lnSpc>
              <a:spcBef>
                <a:spcPts val="1200"/>
              </a:spcBef>
              <a:spcAft>
                <a:spcPts val="0"/>
              </a:spcAft>
              <a:buNone/>
            </a:pPr>
            <a:r>
              <a:t/>
            </a:r>
            <a:endParaRPr sz="1500">
              <a:latin typeface="Helvetica Neue"/>
              <a:ea typeface="Helvetica Neue"/>
              <a:cs typeface="Helvetica Neue"/>
              <a:sym typeface="Helvetica Neue"/>
            </a:endParaRPr>
          </a:p>
          <a:p>
            <a:pPr indent="-323850" lvl="0" marL="457200" rtl="0" algn="l">
              <a:lnSpc>
                <a:spcPct val="100000"/>
              </a:lnSpc>
              <a:spcBef>
                <a:spcPts val="1200"/>
              </a:spcBef>
              <a:spcAft>
                <a:spcPts val="0"/>
              </a:spcAft>
              <a:buSzPts val="1500"/>
              <a:buFont typeface="Helvetica Neue"/>
              <a:buChar char="❖"/>
            </a:pPr>
            <a:r>
              <a:rPr lang="en" sz="1500">
                <a:latin typeface="Helvetica Neue"/>
                <a:ea typeface="Helvetica Neue"/>
                <a:cs typeface="Helvetica Neue"/>
                <a:sym typeface="Helvetica Neue"/>
              </a:rPr>
              <a:t>The independence of Ukraine</a:t>
            </a:r>
            <a:endParaRPr sz="1500">
              <a:latin typeface="Helvetica Neue"/>
              <a:ea typeface="Helvetica Neue"/>
              <a:cs typeface="Helvetica Neue"/>
              <a:sym typeface="Helvetica Neue"/>
            </a:endParaRPr>
          </a:p>
          <a:p>
            <a:pPr indent="-323850" lvl="1" marL="914400" rtl="0" algn="l">
              <a:lnSpc>
                <a:spcPct val="100000"/>
              </a:lnSpc>
              <a:spcBef>
                <a:spcPts val="0"/>
              </a:spcBef>
              <a:spcAft>
                <a:spcPts val="0"/>
              </a:spcAft>
              <a:buSzPts val="1500"/>
              <a:buFont typeface="Helvetica Neue"/>
              <a:buChar char="➢"/>
            </a:pPr>
            <a:r>
              <a:rPr lang="en" sz="1500">
                <a:latin typeface="Helvetica Neue"/>
                <a:ea typeface="Helvetica Neue"/>
                <a:cs typeface="Helvetica Neue"/>
                <a:sym typeface="Helvetica Neue"/>
              </a:rPr>
              <a:t>A symbol of solidarity and patriotism among Ukrainians</a:t>
            </a:r>
            <a:endParaRPr sz="1500">
              <a:latin typeface="Helvetica Neue"/>
              <a:ea typeface="Helvetica Neue"/>
              <a:cs typeface="Helvetica Neue"/>
              <a:sym typeface="Helvetica Neue"/>
            </a:endParaRPr>
          </a:p>
          <a:p>
            <a:pPr indent="0" lvl="0" marL="914400" rtl="0" algn="l">
              <a:lnSpc>
                <a:spcPct val="100000"/>
              </a:lnSpc>
              <a:spcBef>
                <a:spcPts val="1200"/>
              </a:spcBef>
              <a:spcAft>
                <a:spcPts val="0"/>
              </a:spcAft>
              <a:buNone/>
            </a:pPr>
            <a:r>
              <a:t/>
            </a:r>
            <a:endParaRPr sz="1500">
              <a:latin typeface="Helvetica Neue"/>
              <a:ea typeface="Helvetica Neue"/>
              <a:cs typeface="Helvetica Neue"/>
              <a:sym typeface="Helvetica Neue"/>
            </a:endParaRPr>
          </a:p>
          <a:p>
            <a:pPr indent="-323850" lvl="0" marL="457200" rtl="0" algn="l">
              <a:lnSpc>
                <a:spcPct val="100000"/>
              </a:lnSpc>
              <a:spcBef>
                <a:spcPts val="1200"/>
              </a:spcBef>
              <a:spcAft>
                <a:spcPts val="0"/>
              </a:spcAft>
              <a:buSzPts val="1500"/>
              <a:buFont typeface="Helvetica Neue"/>
              <a:buChar char="❖"/>
            </a:pPr>
            <a:r>
              <a:rPr lang="en" sz="1500">
                <a:latin typeface="Helvetica Neue"/>
                <a:ea typeface="Helvetica Neue"/>
                <a:cs typeface="Helvetica Neue"/>
                <a:sym typeface="Helvetica Neue"/>
              </a:rPr>
              <a:t> Expressing support for Ukraine</a:t>
            </a:r>
            <a:endParaRPr sz="1500">
              <a:latin typeface="Helvetica Neue"/>
              <a:ea typeface="Helvetica Neue"/>
              <a:cs typeface="Helvetica Neue"/>
              <a:sym typeface="Helvetica Neue"/>
            </a:endParaRPr>
          </a:p>
          <a:p>
            <a:pPr indent="-323850" lvl="1" marL="914400" rtl="0" algn="l">
              <a:lnSpc>
                <a:spcPct val="100000"/>
              </a:lnSpc>
              <a:spcBef>
                <a:spcPts val="0"/>
              </a:spcBef>
              <a:spcAft>
                <a:spcPts val="0"/>
              </a:spcAft>
              <a:buSzPts val="1500"/>
              <a:buFont typeface="Helvetica Neue"/>
              <a:buChar char="➢"/>
            </a:pPr>
            <a:r>
              <a:rPr lang="en" sz="1500">
                <a:latin typeface="Helvetica Neue"/>
                <a:ea typeface="Helvetica Neue"/>
                <a:cs typeface="Helvetica Neue"/>
                <a:sym typeface="Helvetica Neue"/>
              </a:rPr>
              <a:t>Alternatively, “#StandWithUkraine”</a:t>
            </a:r>
            <a:endParaRPr sz="1500">
              <a:latin typeface="Helvetica Neue"/>
              <a:ea typeface="Helvetica Neue"/>
              <a:cs typeface="Helvetica Neue"/>
              <a:sym typeface="Helvetica Neue"/>
            </a:endParaRPr>
          </a:p>
        </p:txBody>
      </p:sp>
      <p:pic>
        <p:nvPicPr>
          <p:cNvPr id="227" name="Google Shape;227;p23"/>
          <p:cNvPicPr preferRelativeResize="0"/>
          <p:nvPr/>
        </p:nvPicPr>
        <p:blipFill>
          <a:blip r:embed="rId3">
            <a:alphaModFix/>
          </a:blip>
          <a:stretch>
            <a:fillRect/>
          </a:stretch>
        </p:blipFill>
        <p:spPr>
          <a:xfrm>
            <a:off x="5408725" y="206900"/>
            <a:ext cx="3547275" cy="2364850"/>
          </a:xfrm>
          <a:prstGeom prst="rect">
            <a:avLst/>
          </a:prstGeom>
          <a:noFill/>
          <a:ln>
            <a:noFill/>
          </a:ln>
        </p:spPr>
      </p:pic>
      <p:sp>
        <p:nvSpPr>
          <p:cNvPr id="228" name="Google Shape;228;p2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Helvetica Neue"/>
                <a:ea typeface="Helvetica Neue"/>
                <a:cs typeface="Helvetica Neue"/>
                <a:sym typeface="Helvetica Neue"/>
              </a:rPr>
              <a:t>Top 10 Tweets with Positive Sentiment</a:t>
            </a:r>
            <a:endParaRPr>
              <a:latin typeface="Helvetica Neue"/>
              <a:ea typeface="Helvetica Neue"/>
              <a:cs typeface="Helvetica Neue"/>
              <a:sym typeface="Helvetica Neue"/>
            </a:endParaRPr>
          </a:p>
        </p:txBody>
      </p:sp>
      <p:pic>
        <p:nvPicPr>
          <p:cNvPr id="234" name="Google Shape;234;p24"/>
          <p:cNvPicPr preferRelativeResize="0"/>
          <p:nvPr/>
        </p:nvPicPr>
        <p:blipFill>
          <a:blip r:embed="rId3">
            <a:alphaModFix/>
          </a:blip>
          <a:stretch>
            <a:fillRect/>
          </a:stretch>
        </p:blipFill>
        <p:spPr>
          <a:xfrm>
            <a:off x="1011588" y="1743300"/>
            <a:ext cx="7120823" cy="2220949"/>
          </a:xfrm>
          <a:prstGeom prst="rect">
            <a:avLst/>
          </a:prstGeom>
          <a:noFill/>
          <a:ln>
            <a:noFill/>
          </a:ln>
        </p:spPr>
      </p:pic>
      <p:sp>
        <p:nvSpPr>
          <p:cNvPr id="235" name="Google Shape;235;p24"/>
          <p:cNvSpPr/>
          <p:nvPr/>
        </p:nvSpPr>
        <p:spPr>
          <a:xfrm>
            <a:off x="6527700" y="2283025"/>
            <a:ext cx="1166100" cy="2256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p:nvPr/>
        </p:nvSpPr>
        <p:spPr>
          <a:xfrm>
            <a:off x="3059950" y="3306375"/>
            <a:ext cx="1166100" cy="2256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p:nvPr/>
        </p:nvSpPr>
        <p:spPr>
          <a:xfrm>
            <a:off x="5045925" y="3485025"/>
            <a:ext cx="1166100" cy="2256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4"/>
          <p:cNvSpPr/>
          <p:nvPr/>
        </p:nvSpPr>
        <p:spPr>
          <a:xfrm>
            <a:off x="6759250" y="3485025"/>
            <a:ext cx="1166100" cy="2256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Helvetica Neue"/>
                <a:ea typeface="Helvetica Neue"/>
                <a:cs typeface="Helvetica Neue"/>
                <a:sym typeface="Helvetica Neue"/>
              </a:rPr>
              <a:t>Recommendation #2</a:t>
            </a:r>
            <a:endParaRPr>
              <a:latin typeface="Helvetica Neue"/>
              <a:ea typeface="Helvetica Neue"/>
              <a:cs typeface="Helvetica Neue"/>
              <a:sym typeface="Helvetica Neue"/>
            </a:endParaRPr>
          </a:p>
        </p:txBody>
      </p:sp>
      <p:sp>
        <p:nvSpPr>
          <p:cNvPr id="245" name="Google Shape;245;p25"/>
          <p:cNvSpPr txBox="1"/>
          <p:nvPr>
            <p:ph idx="1" type="body"/>
          </p:nvPr>
        </p:nvSpPr>
        <p:spPr>
          <a:xfrm>
            <a:off x="819150" y="1940025"/>
            <a:ext cx="6402300" cy="2484300"/>
          </a:xfrm>
          <a:prstGeom prst="rect">
            <a:avLst/>
          </a:prstGeom>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SzPts val="1500"/>
              <a:buFont typeface="Helvetica Neue"/>
              <a:buChar char="❖"/>
            </a:pPr>
            <a:r>
              <a:rPr lang="en" sz="1500">
                <a:latin typeface="Helvetica Neue"/>
                <a:ea typeface="Helvetica Neue"/>
                <a:cs typeface="Helvetica Neue"/>
                <a:sym typeface="Helvetica Neue"/>
              </a:rPr>
              <a:t>Promote </a:t>
            </a:r>
            <a:r>
              <a:rPr lang="en" sz="1500">
                <a:latin typeface="Helvetica Neue"/>
                <a:ea typeface="Helvetica Neue"/>
                <a:cs typeface="Helvetica Neue"/>
                <a:sym typeface="Helvetica Neue"/>
              </a:rPr>
              <a:t>national</a:t>
            </a:r>
            <a:r>
              <a:rPr lang="en" sz="1500">
                <a:latin typeface="Helvetica Neue"/>
                <a:ea typeface="Helvetica Neue"/>
                <a:cs typeface="Helvetica Neue"/>
                <a:sym typeface="Helvetica Neue"/>
              </a:rPr>
              <a:t> identity and historical culture around the Independence Day of Ukraine - August 24th</a:t>
            </a:r>
            <a:endParaRPr sz="1500">
              <a:latin typeface="Helvetica Neue"/>
              <a:ea typeface="Helvetica Neue"/>
              <a:cs typeface="Helvetica Neue"/>
              <a:sym typeface="Helvetica Neue"/>
            </a:endParaRPr>
          </a:p>
          <a:p>
            <a:pPr indent="-323850" lvl="1" marL="914400" rtl="0" algn="l">
              <a:lnSpc>
                <a:spcPct val="115000"/>
              </a:lnSpc>
              <a:spcBef>
                <a:spcPts val="0"/>
              </a:spcBef>
              <a:spcAft>
                <a:spcPts val="0"/>
              </a:spcAft>
              <a:buSzPts val="1500"/>
              <a:buFont typeface="Helvetica Neue"/>
              <a:buChar char="➢"/>
            </a:pPr>
            <a:r>
              <a:rPr lang="en" sz="1500">
                <a:latin typeface="Helvetica Neue"/>
                <a:ea typeface="Helvetica Neue"/>
                <a:cs typeface="Helvetica Neue"/>
                <a:sym typeface="Helvetica Neue"/>
              </a:rPr>
              <a:t>Ukrainian history (e.g., independence </a:t>
            </a:r>
            <a:r>
              <a:rPr lang="en" sz="1500">
                <a:latin typeface="Helvetica Neue"/>
                <a:ea typeface="Helvetica Neue"/>
                <a:cs typeface="Helvetica Neue"/>
                <a:sym typeface="Helvetica Neue"/>
              </a:rPr>
              <a:t>from the Soviet Union in 1991</a:t>
            </a:r>
            <a:r>
              <a:rPr lang="en" sz="1500">
                <a:latin typeface="Helvetica Neue"/>
                <a:ea typeface="Helvetica Neue"/>
                <a:cs typeface="Helvetica Neue"/>
                <a:sym typeface="Helvetica Neue"/>
              </a:rPr>
              <a:t>)</a:t>
            </a:r>
            <a:endParaRPr sz="1500">
              <a:latin typeface="Helvetica Neue"/>
              <a:ea typeface="Helvetica Neue"/>
              <a:cs typeface="Helvetica Neue"/>
              <a:sym typeface="Helvetica Neue"/>
            </a:endParaRPr>
          </a:p>
          <a:p>
            <a:pPr indent="-323850" lvl="1" marL="914400" rtl="0" algn="l">
              <a:lnSpc>
                <a:spcPct val="115000"/>
              </a:lnSpc>
              <a:spcBef>
                <a:spcPts val="0"/>
              </a:spcBef>
              <a:spcAft>
                <a:spcPts val="0"/>
              </a:spcAft>
              <a:buSzPts val="1500"/>
              <a:buFont typeface="Helvetica Neue"/>
              <a:buChar char="➢"/>
            </a:pPr>
            <a:r>
              <a:rPr lang="en" sz="1500">
                <a:latin typeface="Helvetica Neue"/>
                <a:ea typeface="Helvetica Neue"/>
                <a:cs typeface="Helvetica Neue"/>
                <a:sym typeface="Helvetica Neue"/>
              </a:rPr>
              <a:t>Resilience</a:t>
            </a:r>
            <a:r>
              <a:rPr lang="en" sz="1500">
                <a:latin typeface="Helvetica Neue"/>
                <a:ea typeface="Helvetica Neue"/>
                <a:cs typeface="Helvetica Neue"/>
                <a:sym typeface="Helvetica Neue"/>
              </a:rPr>
              <a:t> of </a:t>
            </a:r>
            <a:r>
              <a:rPr lang="en" sz="1500">
                <a:latin typeface="Helvetica Neue"/>
                <a:ea typeface="Helvetica Neue"/>
                <a:cs typeface="Helvetica Neue"/>
                <a:sym typeface="Helvetica Neue"/>
              </a:rPr>
              <a:t>Ukrainians</a:t>
            </a:r>
            <a:endParaRPr sz="1500">
              <a:latin typeface="Helvetica Neue"/>
              <a:ea typeface="Helvetica Neue"/>
              <a:cs typeface="Helvetica Neue"/>
              <a:sym typeface="Helvetica Neue"/>
            </a:endParaRPr>
          </a:p>
          <a:p>
            <a:pPr indent="-323850" lvl="1" marL="914400" rtl="0" algn="l">
              <a:lnSpc>
                <a:spcPct val="115000"/>
              </a:lnSpc>
              <a:spcBef>
                <a:spcPts val="0"/>
              </a:spcBef>
              <a:spcAft>
                <a:spcPts val="0"/>
              </a:spcAft>
              <a:buSzPts val="1500"/>
              <a:buFont typeface="Helvetica Neue"/>
              <a:buChar char="➢"/>
            </a:pPr>
            <a:r>
              <a:rPr lang="en" sz="1500">
                <a:latin typeface="Helvetica Neue"/>
                <a:ea typeface="Helvetica Neue"/>
                <a:cs typeface="Helvetica Neue"/>
                <a:sym typeface="Helvetica Neue"/>
              </a:rPr>
              <a:t>Strength of Ukraine</a:t>
            </a:r>
            <a:endParaRPr sz="1500">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1500">
              <a:latin typeface="Helvetica Neue"/>
              <a:ea typeface="Helvetica Neue"/>
              <a:cs typeface="Helvetica Neue"/>
              <a:sym typeface="Helvetica Neue"/>
            </a:endParaRPr>
          </a:p>
          <a:p>
            <a:pPr indent="0" lvl="0" marL="0" rtl="0" algn="l">
              <a:spcBef>
                <a:spcPts val="0"/>
              </a:spcBef>
              <a:spcAft>
                <a:spcPts val="1200"/>
              </a:spcAft>
              <a:buNone/>
            </a:pPr>
            <a:r>
              <a:t/>
            </a:r>
            <a:endParaRPr>
              <a:latin typeface="Helvetica Neue"/>
              <a:ea typeface="Helvetica Neue"/>
              <a:cs typeface="Helvetica Neue"/>
              <a:sym typeface="Helvetica Neue"/>
            </a:endParaRPr>
          </a:p>
        </p:txBody>
      </p:sp>
      <p:pic>
        <p:nvPicPr>
          <p:cNvPr id="246" name="Google Shape;246;p25"/>
          <p:cNvPicPr preferRelativeResize="0"/>
          <p:nvPr/>
        </p:nvPicPr>
        <p:blipFill rotWithShape="1">
          <a:blip r:embed="rId3">
            <a:alphaModFix/>
          </a:blip>
          <a:srcRect b="26367" l="0" r="0" t="0"/>
          <a:stretch/>
        </p:blipFill>
        <p:spPr>
          <a:xfrm>
            <a:off x="7221450" y="214500"/>
            <a:ext cx="1716600" cy="1895895"/>
          </a:xfrm>
          <a:prstGeom prst="rect">
            <a:avLst/>
          </a:prstGeom>
          <a:noFill/>
          <a:ln>
            <a:noFill/>
          </a:ln>
        </p:spPr>
      </p:pic>
      <p:sp>
        <p:nvSpPr>
          <p:cNvPr id="247" name="Google Shape;247;p2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6"/>
          <p:cNvSpPr txBox="1"/>
          <p:nvPr>
            <p:ph type="title"/>
          </p:nvPr>
        </p:nvSpPr>
        <p:spPr>
          <a:xfrm>
            <a:off x="819150" y="436125"/>
            <a:ext cx="7505700" cy="642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980000"/>
                </a:solidFill>
                <a:latin typeface="Helvetica Neue"/>
                <a:ea typeface="Helvetica Neue"/>
                <a:cs typeface="Helvetica Neue"/>
                <a:sym typeface="Helvetica Neue"/>
              </a:rPr>
              <a:t>Number of Positive &amp; Negative Posts vs. Dates</a:t>
            </a:r>
            <a:endParaRPr>
              <a:solidFill>
                <a:srgbClr val="980000"/>
              </a:solidFill>
              <a:latin typeface="Helvetica Neue"/>
              <a:ea typeface="Helvetica Neue"/>
              <a:cs typeface="Helvetica Neue"/>
              <a:sym typeface="Helvetica Neue"/>
            </a:endParaRPr>
          </a:p>
        </p:txBody>
      </p:sp>
      <p:pic>
        <p:nvPicPr>
          <p:cNvPr id="253" name="Google Shape;253;p26"/>
          <p:cNvPicPr preferRelativeResize="0"/>
          <p:nvPr/>
        </p:nvPicPr>
        <p:blipFill>
          <a:blip r:embed="rId3">
            <a:alphaModFix/>
          </a:blip>
          <a:stretch>
            <a:fillRect/>
          </a:stretch>
        </p:blipFill>
        <p:spPr>
          <a:xfrm>
            <a:off x="2446850" y="2939575"/>
            <a:ext cx="3613950" cy="1849000"/>
          </a:xfrm>
          <a:prstGeom prst="rect">
            <a:avLst/>
          </a:prstGeom>
          <a:noFill/>
          <a:ln>
            <a:noFill/>
          </a:ln>
        </p:spPr>
      </p:pic>
      <p:pic>
        <p:nvPicPr>
          <p:cNvPr id="254" name="Google Shape;254;p26"/>
          <p:cNvPicPr preferRelativeResize="0"/>
          <p:nvPr/>
        </p:nvPicPr>
        <p:blipFill>
          <a:blip r:embed="rId4">
            <a:alphaModFix/>
          </a:blip>
          <a:stretch>
            <a:fillRect/>
          </a:stretch>
        </p:blipFill>
        <p:spPr>
          <a:xfrm>
            <a:off x="2451575" y="998825"/>
            <a:ext cx="3567634" cy="1849000"/>
          </a:xfrm>
          <a:prstGeom prst="rect">
            <a:avLst/>
          </a:prstGeom>
          <a:noFill/>
          <a:ln>
            <a:noFill/>
          </a:ln>
        </p:spPr>
      </p:pic>
      <p:sp>
        <p:nvSpPr>
          <p:cNvPr id="255" name="Google Shape;255;p26"/>
          <p:cNvSpPr txBox="1"/>
          <p:nvPr/>
        </p:nvSpPr>
        <p:spPr>
          <a:xfrm>
            <a:off x="1449675" y="1707775"/>
            <a:ext cx="84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Calibri"/>
                <a:ea typeface="Calibri"/>
                <a:cs typeface="Calibri"/>
                <a:sym typeface="Calibri"/>
              </a:rPr>
              <a:t>Twitter</a:t>
            </a:r>
            <a:endParaRPr sz="1600">
              <a:solidFill>
                <a:schemeClr val="accent6"/>
              </a:solidFill>
              <a:latin typeface="Calibri"/>
              <a:ea typeface="Calibri"/>
              <a:cs typeface="Calibri"/>
              <a:sym typeface="Calibri"/>
            </a:endParaRPr>
          </a:p>
        </p:txBody>
      </p:sp>
      <p:sp>
        <p:nvSpPr>
          <p:cNvPr id="256" name="Google Shape;256;p26"/>
          <p:cNvSpPr txBox="1"/>
          <p:nvPr/>
        </p:nvSpPr>
        <p:spPr>
          <a:xfrm>
            <a:off x="1449675" y="3648525"/>
            <a:ext cx="84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Calibri"/>
                <a:ea typeface="Calibri"/>
                <a:cs typeface="Calibri"/>
                <a:sym typeface="Calibri"/>
              </a:rPr>
              <a:t>Reddit</a:t>
            </a:r>
            <a:endParaRPr sz="1600">
              <a:solidFill>
                <a:schemeClr val="accent6"/>
              </a:solidFill>
              <a:latin typeface="Calibri"/>
              <a:ea typeface="Calibri"/>
              <a:cs typeface="Calibri"/>
              <a:sym typeface="Calibri"/>
            </a:endParaRPr>
          </a:p>
        </p:txBody>
      </p:sp>
      <p:cxnSp>
        <p:nvCxnSpPr>
          <p:cNvPr id="257" name="Google Shape;257;p26"/>
          <p:cNvCxnSpPr/>
          <p:nvPr/>
        </p:nvCxnSpPr>
        <p:spPr>
          <a:xfrm rot="10800000">
            <a:off x="3573100" y="2172150"/>
            <a:ext cx="2755200" cy="714600"/>
          </a:xfrm>
          <a:prstGeom prst="straightConnector1">
            <a:avLst/>
          </a:prstGeom>
          <a:noFill/>
          <a:ln cap="flat" cmpd="sng" w="28575">
            <a:solidFill>
              <a:schemeClr val="dk2"/>
            </a:solidFill>
            <a:prstDash val="lgDash"/>
            <a:round/>
            <a:headEnd len="med" w="med" type="none"/>
            <a:tailEnd len="med" w="med" type="triangle"/>
          </a:ln>
        </p:spPr>
      </p:cxnSp>
      <p:pic>
        <p:nvPicPr>
          <p:cNvPr id="258" name="Google Shape;258;p26"/>
          <p:cNvPicPr preferRelativeResize="0"/>
          <p:nvPr/>
        </p:nvPicPr>
        <p:blipFill>
          <a:blip r:embed="rId5">
            <a:alphaModFix/>
          </a:blip>
          <a:stretch>
            <a:fillRect/>
          </a:stretch>
        </p:blipFill>
        <p:spPr>
          <a:xfrm>
            <a:off x="6467450" y="1309088"/>
            <a:ext cx="2306975" cy="1538726"/>
          </a:xfrm>
          <a:prstGeom prst="rect">
            <a:avLst/>
          </a:prstGeom>
          <a:noFill/>
          <a:ln>
            <a:noFill/>
          </a:ln>
        </p:spPr>
      </p:pic>
      <p:pic>
        <p:nvPicPr>
          <p:cNvPr id="259" name="Google Shape;259;p26"/>
          <p:cNvPicPr preferRelativeResize="0"/>
          <p:nvPr/>
        </p:nvPicPr>
        <p:blipFill>
          <a:blip r:embed="rId6">
            <a:alphaModFix/>
          </a:blip>
          <a:stretch>
            <a:fillRect/>
          </a:stretch>
        </p:blipFill>
        <p:spPr>
          <a:xfrm>
            <a:off x="6467450" y="3250591"/>
            <a:ext cx="2306971" cy="1537980"/>
          </a:xfrm>
          <a:prstGeom prst="rect">
            <a:avLst/>
          </a:prstGeom>
          <a:noFill/>
          <a:ln>
            <a:noFill/>
          </a:ln>
        </p:spPr>
      </p:pic>
      <p:sp>
        <p:nvSpPr>
          <p:cNvPr id="260" name="Google Shape;260;p26"/>
          <p:cNvSpPr txBox="1"/>
          <p:nvPr/>
        </p:nvSpPr>
        <p:spPr>
          <a:xfrm>
            <a:off x="7343588" y="998825"/>
            <a:ext cx="554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accent5"/>
                </a:solidFill>
                <a:latin typeface="Helvetica Neue"/>
                <a:ea typeface="Helvetica Neue"/>
                <a:cs typeface="Helvetica Neue"/>
                <a:sym typeface="Helvetica Neue"/>
              </a:rPr>
              <a:t>G20</a:t>
            </a:r>
            <a:endParaRPr>
              <a:solidFill>
                <a:schemeClr val="accent5"/>
              </a:solidFill>
              <a:latin typeface="Calibri"/>
              <a:ea typeface="Calibri"/>
              <a:cs typeface="Calibri"/>
              <a:sym typeface="Calibri"/>
            </a:endParaRPr>
          </a:p>
        </p:txBody>
      </p:sp>
      <p:sp>
        <p:nvSpPr>
          <p:cNvPr id="261" name="Google Shape;261;p26"/>
          <p:cNvSpPr txBox="1"/>
          <p:nvPr/>
        </p:nvSpPr>
        <p:spPr>
          <a:xfrm>
            <a:off x="6210501" y="2939575"/>
            <a:ext cx="2820900" cy="369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200">
                <a:latin typeface="Helvetica Neue"/>
                <a:ea typeface="Helvetica Neue"/>
                <a:cs typeface="Helvetica Neue"/>
                <a:sym typeface="Helvetica Neue"/>
              </a:rPr>
              <a:t>United Nations Human Rights Council</a:t>
            </a:r>
            <a:endParaRPr>
              <a:solidFill>
                <a:schemeClr val="accent5"/>
              </a:solidFill>
              <a:latin typeface="Calibri"/>
              <a:ea typeface="Calibri"/>
              <a:cs typeface="Calibri"/>
              <a:sym typeface="Calibri"/>
            </a:endParaRPr>
          </a:p>
        </p:txBody>
      </p:sp>
      <p:sp>
        <p:nvSpPr>
          <p:cNvPr id="262" name="Google Shape;262;p2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Helvetica Neue"/>
                <a:ea typeface="Helvetica Neue"/>
                <a:cs typeface="Helvetica Neue"/>
                <a:sym typeface="Helvetica Neue"/>
              </a:rPr>
              <a:t>Recommendation #3</a:t>
            </a:r>
            <a:endParaRPr>
              <a:latin typeface="Helvetica Neue"/>
              <a:ea typeface="Helvetica Neue"/>
              <a:cs typeface="Helvetica Neue"/>
              <a:sym typeface="Helvetica Neue"/>
            </a:endParaRPr>
          </a:p>
        </p:txBody>
      </p:sp>
      <p:sp>
        <p:nvSpPr>
          <p:cNvPr id="268" name="Google Shape;268;p27"/>
          <p:cNvSpPr txBox="1"/>
          <p:nvPr>
            <p:ph idx="1" type="body"/>
          </p:nvPr>
        </p:nvSpPr>
        <p:spPr>
          <a:xfrm>
            <a:off x="819150" y="1890875"/>
            <a:ext cx="7505700" cy="28236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Helvetica Neue"/>
              <a:buChar char="❖"/>
            </a:pPr>
            <a:r>
              <a:rPr lang="en" sz="1500">
                <a:latin typeface="Helvetica Neue"/>
                <a:ea typeface="Helvetica Neue"/>
                <a:cs typeface="Helvetica Neue"/>
                <a:sym typeface="Helvetica Neue"/>
              </a:rPr>
              <a:t>Preserve</a:t>
            </a:r>
            <a:r>
              <a:rPr lang="en" sz="1500">
                <a:latin typeface="Helvetica Neue"/>
                <a:ea typeface="Helvetica Neue"/>
                <a:cs typeface="Helvetica Neue"/>
                <a:sym typeface="Helvetica Neue"/>
              </a:rPr>
              <a:t> support and assistance from western countries</a:t>
            </a:r>
            <a:endParaRPr sz="1500">
              <a:latin typeface="Helvetica Neue"/>
              <a:ea typeface="Helvetica Neue"/>
              <a:cs typeface="Helvetica Neue"/>
              <a:sym typeface="Helvetica Neue"/>
            </a:endParaRPr>
          </a:p>
          <a:p>
            <a:pPr indent="-323850" lvl="1" marL="914400" rtl="0" algn="just">
              <a:lnSpc>
                <a:spcPct val="115000"/>
              </a:lnSpc>
              <a:spcBef>
                <a:spcPts val="0"/>
              </a:spcBef>
              <a:spcAft>
                <a:spcPts val="0"/>
              </a:spcAft>
              <a:buSzPts val="1500"/>
              <a:buFont typeface="Helvetica Neue"/>
              <a:buChar char="➢"/>
            </a:pPr>
            <a:r>
              <a:rPr lang="en" sz="1500">
                <a:latin typeface="Helvetica Neue"/>
                <a:ea typeface="Helvetica Neue"/>
                <a:cs typeface="Helvetica Neue"/>
                <a:sym typeface="Helvetica Neue"/>
              </a:rPr>
              <a:t>T</a:t>
            </a:r>
            <a:r>
              <a:rPr lang="en" sz="1500">
                <a:latin typeface="Helvetica Neue"/>
                <a:ea typeface="Helvetica Neue"/>
                <a:cs typeface="Helvetica Neue"/>
                <a:sym typeface="Helvetica Neue"/>
              </a:rPr>
              <a:t>he US, Canada, Germany</a:t>
            </a:r>
            <a:endParaRPr sz="1500">
              <a:latin typeface="Helvetica Neue"/>
              <a:ea typeface="Helvetica Neue"/>
              <a:cs typeface="Helvetica Neue"/>
              <a:sym typeface="Helvetica Neue"/>
            </a:endParaRPr>
          </a:p>
          <a:p>
            <a:pPr indent="-323850" lvl="1" marL="914400" rtl="0" algn="just">
              <a:lnSpc>
                <a:spcPct val="115000"/>
              </a:lnSpc>
              <a:spcBef>
                <a:spcPts val="0"/>
              </a:spcBef>
              <a:spcAft>
                <a:spcPts val="0"/>
              </a:spcAft>
              <a:buSzPts val="1500"/>
              <a:buFont typeface="Helvetica Neue"/>
              <a:buChar char="➢"/>
            </a:pPr>
            <a:r>
              <a:rPr lang="en" sz="1500">
                <a:latin typeface="Helvetica Neue"/>
                <a:ea typeface="Helvetica Neue"/>
                <a:cs typeface="Helvetica Neue"/>
                <a:sym typeface="Helvetica Neue"/>
              </a:rPr>
              <a:t>Economic, military, and humanitarian assistance </a:t>
            </a:r>
            <a:endParaRPr sz="1500">
              <a:latin typeface="Helvetica Neue"/>
              <a:ea typeface="Helvetica Neue"/>
              <a:cs typeface="Helvetica Neue"/>
              <a:sym typeface="Helvetica Neue"/>
            </a:endParaRPr>
          </a:p>
          <a:p>
            <a:pPr indent="0" lvl="0" marL="0" rtl="0" algn="just">
              <a:lnSpc>
                <a:spcPct val="115000"/>
              </a:lnSpc>
              <a:spcBef>
                <a:spcPts val="0"/>
              </a:spcBef>
              <a:spcAft>
                <a:spcPts val="0"/>
              </a:spcAft>
              <a:buNone/>
            </a:pPr>
            <a:r>
              <a:t/>
            </a:r>
            <a:endParaRPr sz="1500">
              <a:latin typeface="Helvetica Neue"/>
              <a:ea typeface="Helvetica Neue"/>
              <a:cs typeface="Helvetica Neue"/>
              <a:sym typeface="Helvetica Neue"/>
            </a:endParaRPr>
          </a:p>
          <a:p>
            <a:pPr indent="-330200" lvl="0" marL="457200" rtl="0" algn="l">
              <a:lnSpc>
                <a:spcPct val="115000"/>
              </a:lnSpc>
              <a:spcBef>
                <a:spcPts val="0"/>
              </a:spcBef>
              <a:spcAft>
                <a:spcPts val="0"/>
              </a:spcAft>
              <a:buSzPts val="1600"/>
              <a:buFont typeface="Helvetica Neue"/>
              <a:buChar char="❖"/>
            </a:pPr>
            <a:r>
              <a:rPr lang="en" sz="1500">
                <a:latin typeface="Helvetica Neue"/>
                <a:ea typeface="Helvetica Neue"/>
                <a:cs typeface="Helvetica Neue"/>
                <a:sym typeface="Helvetica Neue"/>
              </a:rPr>
              <a:t>Publicize wishes of Ukrainians and let their voice be heard by the international community</a:t>
            </a:r>
            <a:endParaRPr sz="1500">
              <a:latin typeface="Helvetica Neue"/>
              <a:ea typeface="Helvetica Neue"/>
              <a:cs typeface="Helvetica Neue"/>
              <a:sym typeface="Helvetica Neue"/>
            </a:endParaRPr>
          </a:p>
          <a:p>
            <a:pPr indent="0" lvl="0" marL="457200" rtl="0" algn="l">
              <a:lnSpc>
                <a:spcPct val="115000"/>
              </a:lnSpc>
              <a:spcBef>
                <a:spcPts val="1200"/>
              </a:spcBef>
              <a:spcAft>
                <a:spcPts val="0"/>
              </a:spcAft>
              <a:buNone/>
            </a:pPr>
            <a:r>
              <a:t/>
            </a:r>
            <a:endParaRPr sz="1500">
              <a:latin typeface="Helvetica Neue"/>
              <a:ea typeface="Helvetica Neue"/>
              <a:cs typeface="Helvetica Neue"/>
              <a:sym typeface="Helvetica Neue"/>
            </a:endParaRPr>
          </a:p>
          <a:p>
            <a:pPr indent="-323850" lvl="0" marL="457200" rtl="0" algn="just">
              <a:lnSpc>
                <a:spcPct val="115000"/>
              </a:lnSpc>
              <a:spcBef>
                <a:spcPts val="1200"/>
              </a:spcBef>
              <a:spcAft>
                <a:spcPts val="0"/>
              </a:spcAft>
              <a:buSzPts val="1500"/>
              <a:buFont typeface="Helvetica Neue"/>
              <a:buChar char="❖"/>
            </a:pPr>
            <a:r>
              <a:rPr lang="en" sz="1500">
                <a:latin typeface="Helvetica Neue"/>
                <a:ea typeface="Helvetica Neue"/>
                <a:cs typeface="Helvetica Neue"/>
                <a:sym typeface="Helvetica Neue"/>
              </a:rPr>
              <a:t>Promote international support on social media</a:t>
            </a:r>
            <a:endParaRPr sz="1500">
              <a:latin typeface="Helvetica Neue"/>
              <a:ea typeface="Helvetica Neue"/>
              <a:cs typeface="Helvetica Neue"/>
              <a:sym typeface="Helvetica Neue"/>
            </a:endParaRPr>
          </a:p>
        </p:txBody>
      </p:sp>
      <p:pic>
        <p:nvPicPr>
          <p:cNvPr id="269" name="Google Shape;269;p27"/>
          <p:cNvPicPr preferRelativeResize="0"/>
          <p:nvPr/>
        </p:nvPicPr>
        <p:blipFill>
          <a:blip r:embed="rId3">
            <a:alphaModFix/>
          </a:blip>
          <a:stretch>
            <a:fillRect/>
          </a:stretch>
        </p:blipFill>
        <p:spPr>
          <a:xfrm>
            <a:off x="6267339" y="197475"/>
            <a:ext cx="2689535" cy="1793247"/>
          </a:xfrm>
          <a:prstGeom prst="rect">
            <a:avLst/>
          </a:prstGeom>
          <a:noFill/>
          <a:ln>
            <a:noFill/>
          </a:ln>
        </p:spPr>
      </p:pic>
      <p:sp>
        <p:nvSpPr>
          <p:cNvPr id="270" name="Google Shape;270;p2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8"/>
          <p:cNvSpPr txBox="1"/>
          <p:nvPr>
            <p:ph type="title"/>
          </p:nvPr>
        </p:nvSpPr>
        <p:spPr>
          <a:xfrm>
            <a:off x="819150" y="436125"/>
            <a:ext cx="7505700" cy="642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980000"/>
                </a:solidFill>
                <a:latin typeface="Helvetica Neue"/>
                <a:ea typeface="Helvetica Neue"/>
                <a:cs typeface="Helvetica Neue"/>
                <a:sym typeface="Helvetica Neue"/>
              </a:rPr>
              <a:t>Number of Positive &amp; Negative Posts vs. Dates</a:t>
            </a:r>
            <a:endParaRPr>
              <a:solidFill>
                <a:srgbClr val="980000"/>
              </a:solidFill>
              <a:latin typeface="Helvetica Neue"/>
              <a:ea typeface="Helvetica Neue"/>
              <a:cs typeface="Helvetica Neue"/>
              <a:sym typeface="Helvetica Neue"/>
            </a:endParaRPr>
          </a:p>
        </p:txBody>
      </p:sp>
      <p:pic>
        <p:nvPicPr>
          <p:cNvPr id="276" name="Google Shape;276;p28"/>
          <p:cNvPicPr preferRelativeResize="0"/>
          <p:nvPr/>
        </p:nvPicPr>
        <p:blipFill>
          <a:blip r:embed="rId3">
            <a:alphaModFix/>
          </a:blip>
          <a:stretch>
            <a:fillRect/>
          </a:stretch>
        </p:blipFill>
        <p:spPr>
          <a:xfrm>
            <a:off x="2428412" y="2939575"/>
            <a:ext cx="3613950" cy="1849000"/>
          </a:xfrm>
          <a:prstGeom prst="rect">
            <a:avLst/>
          </a:prstGeom>
          <a:noFill/>
          <a:ln>
            <a:noFill/>
          </a:ln>
        </p:spPr>
      </p:pic>
      <p:pic>
        <p:nvPicPr>
          <p:cNvPr id="277" name="Google Shape;277;p28"/>
          <p:cNvPicPr preferRelativeResize="0"/>
          <p:nvPr/>
        </p:nvPicPr>
        <p:blipFill>
          <a:blip r:embed="rId4">
            <a:alphaModFix/>
          </a:blip>
          <a:stretch>
            <a:fillRect/>
          </a:stretch>
        </p:blipFill>
        <p:spPr>
          <a:xfrm>
            <a:off x="2451575" y="998825"/>
            <a:ext cx="3567634" cy="1849000"/>
          </a:xfrm>
          <a:prstGeom prst="rect">
            <a:avLst/>
          </a:prstGeom>
          <a:noFill/>
          <a:ln>
            <a:noFill/>
          </a:ln>
        </p:spPr>
      </p:pic>
      <p:sp>
        <p:nvSpPr>
          <p:cNvPr id="278" name="Google Shape;278;p28"/>
          <p:cNvSpPr txBox="1"/>
          <p:nvPr/>
        </p:nvSpPr>
        <p:spPr>
          <a:xfrm>
            <a:off x="1449675" y="1707775"/>
            <a:ext cx="84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Calibri"/>
                <a:ea typeface="Calibri"/>
                <a:cs typeface="Calibri"/>
                <a:sym typeface="Calibri"/>
              </a:rPr>
              <a:t>Twitter</a:t>
            </a:r>
            <a:endParaRPr sz="1600">
              <a:solidFill>
                <a:schemeClr val="accent6"/>
              </a:solidFill>
              <a:latin typeface="Calibri"/>
              <a:ea typeface="Calibri"/>
              <a:cs typeface="Calibri"/>
              <a:sym typeface="Calibri"/>
            </a:endParaRPr>
          </a:p>
        </p:txBody>
      </p:sp>
      <p:sp>
        <p:nvSpPr>
          <p:cNvPr id="279" name="Google Shape;279;p28"/>
          <p:cNvSpPr txBox="1"/>
          <p:nvPr/>
        </p:nvSpPr>
        <p:spPr>
          <a:xfrm>
            <a:off x="1449675" y="3648525"/>
            <a:ext cx="84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Calibri"/>
                <a:ea typeface="Calibri"/>
                <a:cs typeface="Calibri"/>
                <a:sym typeface="Calibri"/>
              </a:rPr>
              <a:t>Reddit</a:t>
            </a:r>
            <a:endParaRPr sz="1600">
              <a:solidFill>
                <a:schemeClr val="accent6"/>
              </a:solidFill>
              <a:latin typeface="Calibri"/>
              <a:ea typeface="Calibri"/>
              <a:cs typeface="Calibri"/>
              <a:sym typeface="Calibri"/>
            </a:endParaRPr>
          </a:p>
        </p:txBody>
      </p:sp>
      <p:sp>
        <p:nvSpPr>
          <p:cNvPr id="280" name="Google Shape;280;p2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Helvetica Neue"/>
                <a:ea typeface="Helvetica Neue"/>
                <a:cs typeface="Helvetica Neue"/>
                <a:sym typeface="Helvetica Neue"/>
              </a:rPr>
              <a:t>Recommendation #4</a:t>
            </a:r>
            <a:endParaRPr>
              <a:latin typeface="Helvetica Neue"/>
              <a:ea typeface="Helvetica Neue"/>
              <a:cs typeface="Helvetica Neue"/>
              <a:sym typeface="Helvetica Neue"/>
            </a:endParaRPr>
          </a:p>
        </p:txBody>
      </p:sp>
      <p:sp>
        <p:nvSpPr>
          <p:cNvPr id="286" name="Google Shape;286;p29"/>
          <p:cNvSpPr txBox="1"/>
          <p:nvPr>
            <p:ph idx="1" type="body"/>
          </p:nvPr>
        </p:nvSpPr>
        <p:spPr>
          <a:xfrm>
            <a:off x="819150" y="1599800"/>
            <a:ext cx="7505700" cy="30936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Font typeface="Helvetica Neue"/>
              <a:buChar char="❖"/>
            </a:pPr>
            <a:r>
              <a:rPr lang="en" sz="1500">
                <a:latin typeface="Helvetica Neue"/>
                <a:ea typeface="Helvetica Neue"/>
                <a:cs typeface="Helvetica Neue"/>
                <a:sym typeface="Helvetica Neue"/>
              </a:rPr>
              <a:t>Promote Ukrainians as victims of war on social media </a:t>
            </a:r>
            <a:endParaRPr sz="1500">
              <a:latin typeface="Helvetica Neue"/>
              <a:ea typeface="Helvetica Neue"/>
              <a:cs typeface="Helvetica Neue"/>
              <a:sym typeface="Helvetica Neue"/>
            </a:endParaRPr>
          </a:p>
          <a:p>
            <a:pPr indent="-323850" lvl="1" marL="914400" rtl="0" algn="l">
              <a:lnSpc>
                <a:spcPct val="100000"/>
              </a:lnSpc>
              <a:spcBef>
                <a:spcPts val="0"/>
              </a:spcBef>
              <a:spcAft>
                <a:spcPts val="0"/>
              </a:spcAft>
              <a:buSzPts val="1500"/>
              <a:buFont typeface="Helvetica Neue"/>
              <a:buChar char="➢"/>
            </a:pPr>
            <a:r>
              <a:rPr lang="en" sz="1500">
                <a:latin typeface="Helvetica Neue"/>
                <a:ea typeface="Helvetica Neue"/>
                <a:cs typeface="Helvetica Neue"/>
                <a:sym typeface="Helvetica Neue"/>
              </a:rPr>
              <a:t>Gain empathy from international community</a:t>
            </a:r>
            <a:endParaRPr sz="1500">
              <a:latin typeface="Helvetica Neue"/>
              <a:ea typeface="Helvetica Neue"/>
              <a:cs typeface="Helvetica Neue"/>
              <a:sym typeface="Helvetica Neue"/>
            </a:endParaRPr>
          </a:p>
          <a:p>
            <a:pPr indent="0" lvl="0" marL="0" rtl="0" algn="l">
              <a:lnSpc>
                <a:spcPct val="100000"/>
              </a:lnSpc>
              <a:spcBef>
                <a:spcPts val="1200"/>
              </a:spcBef>
              <a:spcAft>
                <a:spcPts val="0"/>
              </a:spcAft>
              <a:buNone/>
            </a:pPr>
            <a:r>
              <a:t/>
            </a:r>
            <a:endParaRPr sz="1500">
              <a:latin typeface="Helvetica Neue"/>
              <a:ea typeface="Helvetica Neue"/>
              <a:cs typeface="Helvetica Neue"/>
              <a:sym typeface="Helvetica Neue"/>
            </a:endParaRPr>
          </a:p>
          <a:p>
            <a:pPr indent="-323850" lvl="0" marL="457200" rtl="0" algn="l">
              <a:lnSpc>
                <a:spcPct val="100000"/>
              </a:lnSpc>
              <a:spcBef>
                <a:spcPts val="1200"/>
              </a:spcBef>
              <a:spcAft>
                <a:spcPts val="0"/>
              </a:spcAft>
              <a:buSzPts val="1500"/>
              <a:buFont typeface="Helvetica Neue"/>
              <a:buChar char="❖"/>
            </a:pPr>
            <a:r>
              <a:rPr lang="en" sz="1500">
                <a:latin typeface="Helvetica Neue"/>
                <a:ea typeface="Helvetica Neue"/>
                <a:cs typeface="Helvetica Neue"/>
                <a:sym typeface="Helvetica Neue"/>
              </a:rPr>
              <a:t>Show</a:t>
            </a:r>
            <a:r>
              <a:rPr lang="en" sz="1500">
                <a:latin typeface="Helvetica Neue"/>
                <a:ea typeface="Helvetica Neue"/>
                <a:cs typeface="Helvetica Neue"/>
                <a:sym typeface="Helvetica Neue"/>
              </a:rPr>
              <a:t> anti-war themes in the international community</a:t>
            </a:r>
            <a:endParaRPr sz="1500">
              <a:latin typeface="Helvetica Neue"/>
              <a:ea typeface="Helvetica Neue"/>
              <a:cs typeface="Helvetica Neue"/>
              <a:sym typeface="Helvetica Neue"/>
            </a:endParaRPr>
          </a:p>
          <a:p>
            <a:pPr indent="-323850" lvl="1" marL="914400" rtl="0" algn="l">
              <a:lnSpc>
                <a:spcPct val="100000"/>
              </a:lnSpc>
              <a:spcBef>
                <a:spcPts val="0"/>
              </a:spcBef>
              <a:spcAft>
                <a:spcPts val="0"/>
              </a:spcAft>
              <a:buSzPts val="1500"/>
              <a:buFont typeface="Helvetica Neue"/>
              <a:buChar char="➢"/>
            </a:pPr>
            <a:r>
              <a:rPr lang="en" sz="1500">
                <a:latin typeface="Helvetica Neue"/>
                <a:ea typeface="Helvetica Neue"/>
                <a:cs typeface="Helvetica Neue"/>
                <a:sym typeface="Helvetica Neue"/>
              </a:rPr>
              <a:t>Voice for peace</a:t>
            </a:r>
            <a:endParaRPr sz="1500">
              <a:latin typeface="Helvetica Neue"/>
              <a:ea typeface="Helvetica Neue"/>
              <a:cs typeface="Helvetica Neue"/>
              <a:sym typeface="Helvetica Neue"/>
            </a:endParaRPr>
          </a:p>
          <a:p>
            <a:pPr indent="-323850" lvl="1" marL="914400" rtl="0" algn="l">
              <a:lnSpc>
                <a:spcPct val="100000"/>
              </a:lnSpc>
              <a:spcBef>
                <a:spcPts val="0"/>
              </a:spcBef>
              <a:spcAft>
                <a:spcPts val="0"/>
              </a:spcAft>
              <a:buSzPts val="1500"/>
              <a:buFont typeface="Helvetica Neue"/>
              <a:buChar char="➢"/>
            </a:pPr>
            <a:r>
              <a:rPr lang="en" sz="1500">
                <a:latin typeface="Helvetica Neue"/>
                <a:ea typeface="Helvetica Neue"/>
                <a:cs typeface="Helvetica Neue"/>
                <a:sym typeface="Helvetica Neue"/>
              </a:rPr>
              <a:t>Defend the country from invaders</a:t>
            </a:r>
            <a:endParaRPr sz="1500">
              <a:latin typeface="Helvetica Neue"/>
              <a:ea typeface="Helvetica Neue"/>
              <a:cs typeface="Helvetica Neue"/>
              <a:sym typeface="Helvetica Neue"/>
            </a:endParaRPr>
          </a:p>
          <a:p>
            <a:pPr indent="0" lvl="0" marL="0" rtl="0" algn="l">
              <a:lnSpc>
                <a:spcPct val="100000"/>
              </a:lnSpc>
              <a:spcBef>
                <a:spcPts val="1200"/>
              </a:spcBef>
              <a:spcAft>
                <a:spcPts val="0"/>
              </a:spcAft>
              <a:buNone/>
            </a:pPr>
            <a:r>
              <a:t/>
            </a:r>
            <a:endParaRPr sz="1500">
              <a:latin typeface="Helvetica Neue"/>
              <a:ea typeface="Helvetica Neue"/>
              <a:cs typeface="Helvetica Neue"/>
              <a:sym typeface="Helvetica Neue"/>
            </a:endParaRPr>
          </a:p>
          <a:p>
            <a:pPr indent="-311150" lvl="0" marL="457200" rtl="0" algn="l">
              <a:spcBef>
                <a:spcPts val="1200"/>
              </a:spcBef>
              <a:spcAft>
                <a:spcPts val="0"/>
              </a:spcAft>
              <a:buSzPts val="1300"/>
              <a:buFont typeface="Helvetica Neue"/>
              <a:buChar char="❖"/>
            </a:pPr>
            <a:r>
              <a:rPr lang="en" sz="1500">
                <a:latin typeface="Helvetica Neue"/>
                <a:ea typeface="Helvetica Neue"/>
                <a:cs typeface="Helvetica Neue"/>
                <a:sym typeface="Helvetica Neue"/>
              </a:rPr>
              <a:t>E</a:t>
            </a:r>
            <a:r>
              <a:rPr lang="en" sz="1500">
                <a:latin typeface="Helvetica Neue"/>
                <a:ea typeface="Helvetica Neue"/>
                <a:cs typeface="Helvetica Neue"/>
                <a:sym typeface="Helvetica Neue"/>
              </a:rPr>
              <a:t>stablish monuments and museums to honor civilians and soldiers who sacrificed in this war</a:t>
            </a:r>
            <a:endParaRPr sz="1500">
              <a:latin typeface="Helvetica Neue"/>
              <a:ea typeface="Helvetica Neue"/>
              <a:cs typeface="Helvetica Neue"/>
              <a:sym typeface="Helvetica Neue"/>
            </a:endParaRPr>
          </a:p>
        </p:txBody>
      </p:sp>
      <p:pic>
        <p:nvPicPr>
          <p:cNvPr id="287" name="Google Shape;287;p29"/>
          <p:cNvPicPr preferRelativeResize="0"/>
          <p:nvPr/>
        </p:nvPicPr>
        <p:blipFill>
          <a:blip r:embed="rId3">
            <a:alphaModFix/>
          </a:blip>
          <a:stretch>
            <a:fillRect/>
          </a:stretch>
        </p:blipFill>
        <p:spPr>
          <a:xfrm>
            <a:off x="7202775" y="194778"/>
            <a:ext cx="1752875" cy="2629275"/>
          </a:xfrm>
          <a:prstGeom prst="rect">
            <a:avLst/>
          </a:prstGeom>
          <a:noFill/>
          <a:ln>
            <a:noFill/>
          </a:ln>
        </p:spPr>
      </p:pic>
      <p:sp>
        <p:nvSpPr>
          <p:cNvPr id="288" name="Google Shape;288;p2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0"/>
          <p:cNvSpPr txBox="1"/>
          <p:nvPr>
            <p:ph type="title"/>
          </p:nvPr>
        </p:nvSpPr>
        <p:spPr>
          <a:xfrm>
            <a:off x="819150" y="655800"/>
            <a:ext cx="7505700" cy="67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980000"/>
                </a:solidFill>
                <a:latin typeface="Helvetica Neue"/>
                <a:ea typeface="Helvetica Neue"/>
                <a:cs typeface="Helvetica Neue"/>
                <a:sym typeface="Helvetica Neue"/>
              </a:rPr>
              <a:t>Percentage of Positive &amp; Negative Posts</a:t>
            </a:r>
            <a:endParaRPr>
              <a:solidFill>
                <a:srgbClr val="980000"/>
              </a:solidFill>
              <a:latin typeface="Helvetica Neue"/>
              <a:ea typeface="Helvetica Neue"/>
              <a:cs typeface="Helvetica Neue"/>
              <a:sym typeface="Helvetica Neue"/>
            </a:endParaRPr>
          </a:p>
        </p:txBody>
      </p:sp>
      <p:pic>
        <p:nvPicPr>
          <p:cNvPr id="294" name="Google Shape;294;p30"/>
          <p:cNvPicPr preferRelativeResize="0"/>
          <p:nvPr/>
        </p:nvPicPr>
        <p:blipFill>
          <a:blip r:embed="rId3">
            <a:alphaModFix/>
          </a:blip>
          <a:stretch>
            <a:fillRect/>
          </a:stretch>
        </p:blipFill>
        <p:spPr>
          <a:xfrm>
            <a:off x="1051250" y="1811250"/>
            <a:ext cx="3173985" cy="2546700"/>
          </a:xfrm>
          <a:prstGeom prst="rect">
            <a:avLst/>
          </a:prstGeom>
          <a:noFill/>
          <a:ln>
            <a:noFill/>
          </a:ln>
        </p:spPr>
      </p:pic>
      <p:pic>
        <p:nvPicPr>
          <p:cNvPr id="295" name="Google Shape;295;p30"/>
          <p:cNvPicPr preferRelativeResize="0"/>
          <p:nvPr/>
        </p:nvPicPr>
        <p:blipFill>
          <a:blip r:embed="rId4">
            <a:alphaModFix/>
          </a:blip>
          <a:stretch>
            <a:fillRect/>
          </a:stretch>
        </p:blipFill>
        <p:spPr>
          <a:xfrm>
            <a:off x="4686625" y="1731325"/>
            <a:ext cx="3686850" cy="2902800"/>
          </a:xfrm>
          <a:prstGeom prst="rect">
            <a:avLst/>
          </a:prstGeom>
          <a:noFill/>
          <a:ln>
            <a:noFill/>
          </a:ln>
        </p:spPr>
      </p:pic>
      <p:sp>
        <p:nvSpPr>
          <p:cNvPr id="296" name="Google Shape;296;p3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1"/>
          <p:cNvSpPr txBox="1"/>
          <p:nvPr>
            <p:ph type="title"/>
          </p:nvPr>
        </p:nvSpPr>
        <p:spPr>
          <a:xfrm>
            <a:off x="819150" y="655800"/>
            <a:ext cx="7505700" cy="67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980000"/>
                </a:solidFill>
                <a:latin typeface="Helvetica Neue"/>
                <a:ea typeface="Helvetica Neue"/>
                <a:cs typeface="Helvetica Neue"/>
                <a:sym typeface="Helvetica Neue"/>
              </a:rPr>
              <a:t>Percentage of Positive &amp; Negative Posts</a:t>
            </a:r>
            <a:endParaRPr>
              <a:solidFill>
                <a:srgbClr val="980000"/>
              </a:solidFill>
              <a:latin typeface="Helvetica Neue"/>
              <a:ea typeface="Helvetica Neue"/>
              <a:cs typeface="Helvetica Neue"/>
              <a:sym typeface="Helvetica Neue"/>
            </a:endParaRPr>
          </a:p>
        </p:txBody>
      </p:sp>
      <p:pic>
        <p:nvPicPr>
          <p:cNvPr id="302" name="Google Shape;302;p31"/>
          <p:cNvPicPr preferRelativeResize="0"/>
          <p:nvPr/>
        </p:nvPicPr>
        <p:blipFill>
          <a:blip r:embed="rId3">
            <a:alphaModFix/>
          </a:blip>
          <a:stretch>
            <a:fillRect/>
          </a:stretch>
        </p:blipFill>
        <p:spPr>
          <a:xfrm>
            <a:off x="819150" y="1745288"/>
            <a:ext cx="3393100" cy="2727425"/>
          </a:xfrm>
          <a:prstGeom prst="rect">
            <a:avLst/>
          </a:prstGeom>
          <a:noFill/>
          <a:ln>
            <a:noFill/>
          </a:ln>
        </p:spPr>
      </p:pic>
      <p:pic>
        <p:nvPicPr>
          <p:cNvPr id="303" name="Google Shape;303;p31"/>
          <p:cNvPicPr preferRelativeResize="0"/>
          <p:nvPr/>
        </p:nvPicPr>
        <p:blipFill>
          <a:blip r:embed="rId4">
            <a:alphaModFix/>
          </a:blip>
          <a:stretch>
            <a:fillRect/>
          </a:stretch>
        </p:blipFill>
        <p:spPr>
          <a:xfrm>
            <a:off x="4476925" y="1745300"/>
            <a:ext cx="4250800" cy="2836950"/>
          </a:xfrm>
          <a:prstGeom prst="rect">
            <a:avLst/>
          </a:prstGeom>
          <a:noFill/>
          <a:ln>
            <a:noFill/>
          </a:ln>
        </p:spPr>
      </p:pic>
      <p:sp>
        <p:nvSpPr>
          <p:cNvPr id="304" name="Google Shape;304;p3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819150" y="5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980000"/>
                </a:solidFill>
                <a:latin typeface="Helvetica Neue"/>
                <a:ea typeface="Helvetica Neue"/>
                <a:cs typeface="Helvetica Neue"/>
                <a:sym typeface="Helvetica Neue"/>
              </a:rPr>
              <a:t>Agenda</a:t>
            </a:r>
            <a:endParaRPr>
              <a:solidFill>
                <a:srgbClr val="980000"/>
              </a:solidFill>
              <a:latin typeface="Helvetica Neue"/>
              <a:ea typeface="Helvetica Neue"/>
              <a:cs typeface="Helvetica Neue"/>
              <a:sym typeface="Helvetica Neue"/>
            </a:endParaRPr>
          </a:p>
        </p:txBody>
      </p:sp>
      <p:sp>
        <p:nvSpPr>
          <p:cNvPr id="136" name="Google Shape;136;p14"/>
          <p:cNvSpPr txBox="1"/>
          <p:nvPr>
            <p:ph idx="1" type="body"/>
          </p:nvPr>
        </p:nvSpPr>
        <p:spPr>
          <a:xfrm>
            <a:off x="819150" y="1250150"/>
            <a:ext cx="7505700" cy="3188400"/>
          </a:xfrm>
          <a:prstGeom prst="rect">
            <a:avLst/>
          </a:prstGeom>
        </p:spPr>
        <p:txBody>
          <a:bodyPr anchorCtr="0" anchor="t" bIns="91425" lIns="91425" spcFirstLastPara="1" rIns="91425" wrap="square" tIns="91425">
            <a:normAutofit lnSpcReduction="20000"/>
          </a:bodyPr>
          <a:lstStyle/>
          <a:p>
            <a:pPr indent="-323850" lvl="0" marL="457200" rtl="0" algn="l">
              <a:lnSpc>
                <a:spcPct val="150000"/>
              </a:lnSpc>
              <a:spcBef>
                <a:spcPts val="0"/>
              </a:spcBef>
              <a:spcAft>
                <a:spcPts val="0"/>
              </a:spcAft>
              <a:buSzPts val="1500"/>
              <a:buFont typeface="Helvetica Neue"/>
              <a:buChar char="❖"/>
            </a:pPr>
            <a:r>
              <a:rPr lang="en" sz="1500">
                <a:latin typeface="Helvetica Neue"/>
                <a:ea typeface="Helvetica Neue"/>
                <a:cs typeface="Helvetica Neue"/>
                <a:sym typeface="Helvetica Neue"/>
              </a:rPr>
              <a:t>Introduction</a:t>
            </a:r>
            <a:endParaRPr sz="1500">
              <a:latin typeface="Helvetica Neue"/>
              <a:ea typeface="Helvetica Neue"/>
              <a:cs typeface="Helvetica Neue"/>
              <a:sym typeface="Helvetica Neue"/>
            </a:endParaRPr>
          </a:p>
          <a:p>
            <a:pPr indent="-323850" lvl="1" marL="914400" rtl="0" algn="l">
              <a:lnSpc>
                <a:spcPct val="150000"/>
              </a:lnSpc>
              <a:spcBef>
                <a:spcPts val="0"/>
              </a:spcBef>
              <a:spcAft>
                <a:spcPts val="0"/>
              </a:spcAft>
              <a:buSzPts val="1500"/>
              <a:buFont typeface="Helvetica Neue"/>
              <a:buChar char="➢"/>
            </a:pPr>
            <a:r>
              <a:rPr lang="en" sz="1500">
                <a:latin typeface="Helvetica Neue"/>
                <a:ea typeface="Helvetica Neue"/>
                <a:cs typeface="Helvetica Neue"/>
                <a:sym typeface="Helvetica Neue"/>
              </a:rPr>
              <a:t>Problem Statement Objective</a:t>
            </a:r>
            <a:endParaRPr sz="1500">
              <a:latin typeface="Helvetica Neue"/>
              <a:ea typeface="Helvetica Neue"/>
              <a:cs typeface="Helvetica Neue"/>
              <a:sym typeface="Helvetica Neue"/>
            </a:endParaRPr>
          </a:p>
          <a:p>
            <a:pPr indent="-323850" lvl="1" marL="914400" rtl="0" algn="l">
              <a:lnSpc>
                <a:spcPct val="150000"/>
              </a:lnSpc>
              <a:spcBef>
                <a:spcPts val="0"/>
              </a:spcBef>
              <a:spcAft>
                <a:spcPts val="0"/>
              </a:spcAft>
              <a:buSzPts val="1500"/>
              <a:buFont typeface="Helvetica Neue"/>
              <a:buChar char="➢"/>
            </a:pPr>
            <a:r>
              <a:rPr lang="en" sz="1500">
                <a:latin typeface="Helvetica Neue"/>
                <a:ea typeface="Helvetica Neue"/>
                <a:cs typeface="Helvetica Neue"/>
                <a:sym typeface="Helvetica Neue"/>
              </a:rPr>
              <a:t>Sentiment Analysis</a:t>
            </a:r>
            <a:endParaRPr sz="1500">
              <a:latin typeface="Helvetica Neue"/>
              <a:ea typeface="Helvetica Neue"/>
              <a:cs typeface="Helvetica Neue"/>
              <a:sym typeface="Helvetica Neue"/>
            </a:endParaRPr>
          </a:p>
          <a:p>
            <a:pPr indent="0" lvl="0" marL="914400" rtl="0" algn="l">
              <a:lnSpc>
                <a:spcPct val="150000"/>
              </a:lnSpc>
              <a:spcBef>
                <a:spcPts val="0"/>
              </a:spcBef>
              <a:spcAft>
                <a:spcPts val="0"/>
              </a:spcAft>
              <a:buNone/>
            </a:pPr>
            <a:r>
              <a:t/>
            </a:r>
            <a:endParaRPr sz="1500">
              <a:latin typeface="Helvetica Neue"/>
              <a:ea typeface="Helvetica Neue"/>
              <a:cs typeface="Helvetica Neue"/>
              <a:sym typeface="Helvetica Neue"/>
            </a:endParaRPr>
          </a:p>
          <a:p>
            <a:pPr indent="-323850" lvl="0" marL="457200" rtl="0" algn="l">
              <a:lnSpc>
                <a:spcPct val="150000"/>
              </a:lnSpc>
              <a:spcBef>
                <a:spcPts val="0"/>
              </a:spcBef>
              <a:spcAft>
                <a:spcPts val="0"/>
              </a:spcAft>
              <a:buSzPts val="1500"/>
              <a:buFont typeface="Helvetica Neue"/>
              <a:buChar char="❖"/>
            </a:pPr>
            <a:r>
              <a:rPr lang="en" sz="1500">
                <a:latin typeface="Helvetica Neue"/>
                <a:ea typeface="Helvetica Neue"/>
                <a:cs typeface="Helvetica Neue"/>
                <a:sym typeface="Helvetica Neue"/>
              </a:rPr>
              <a:t>Findings and Results</a:t>
            </a:r>
            <a:endParaRPr sz="1500">
              <a:latin typeface="Helvetica Neue"/>
              <a:ea typeface="Helvetica Neue"/>
              <a:cs typeface="Helvetica Neue"/>
              <a:sym typeface="Helvetica Neue"/>
            </a:endParaRPr>
          </a:p>
          <a:p>
            <a:pPr indent="-323850" lvl="1" marL="914400" rtl="0" algn="l">
              <a:lnSpc>
                <a:spcPct val="150000"/>
              </a:lnSpc>
              <a:spcBef>
                <a:spcPts val="0"/>
              </a:spcBef>
              <a:spcAft>
                <a:spcPts val="0"/>
              </a:spcAft>
              <a:buSzPts val="1500"/>
              <a:buFont typeface="Helvetica Neue"/>
              <a:buChar char="➢"/>
            </a:pPr>
            <a:r>
              <a:rPr lang="en" sz="1500">
                <a:latin typeface="Helvetica Neue"/>
                <a:ea typeface="Helvetica Neue"/>
                <a:cs typeface="Helvetica Neue"/>
                <a:sym typeface="Helvetica Neue"/>
              </a:rPr>
              <a:t>Data visualization</a:t>
            </a:r>
            <a:endParaRPr sz="1500">
              <a:latin typeface="Helvetica Neue"/>
              <a:ea typeface="Helvetica Neue"/>
              <a:cs typeface="Helvetica Neue"/>
              <a:sym typeface="Helvetica Neue"/>
            </a:endParaRPr>
          </a:p>
          <a:p>
            <a:pPr indent="0" lvl="0" marL="914400" rtl="0" algn="l">
              <a:lnSpc>
                <a:spcPct val="150000"/>
              </a:lnSpc>
              <a:spcBef>
                <a:spcPts val="0"/>
              </a:spcBef>
              <a:spcAft>
                <a:spcPts val="0"/>
              </a:spcAft>
              <a:buNone/>
            </a:pPr>
            <a:r>
              <a:t/>
            </a:r>
            <a:endParaRPr sz="1500">
              <a:latin typeface="Helvetica Neue"/>
              <a:ea typeface="Helvetica Neue"/>
              <a:cs typeface="Helvetica Neue"/>
              <a:sym typeface="Helvetica Neue"/>
            </a:endParaRPr>
          </a:p>
          <a:p>
            <a:pPr indent="-323850" lvl="0" marL="457200" rtl="0" algn="l">
              <a:lnSpc>
                <a:spcPct val="150000"/>
              </a:lnSpc>
              <a:spcBef>
                <a:spcPts val="0"/>
              </a:spcBef>
              <a:spcAft>
                <a:spcPts val="0"/>
              </a:spcAft>
              <a:buSzPts val="1500"/>
              <a:buFont typeface="Helvetica Neue"/>
              <a:buChar char="❖"/>
            </a:pPr>
            <a:r>
              <a:rPr lang="en" sz="1500">
                <a:solidFill>
                  <a:srgbClr val="000000"/>
                </a:solidFill>
                <a:latin typeface="Helvetica Neue"/>
                <a:ea typeface="Helvetica Neue"/>
                <a:cs typeface="Helvetica Neue"/>
                <a:sym typeface="Helvetica Neue"/>
              </a:rPr>
              <a:t>Recommendations</a:t>
            </a:r>
            <a:endParaRPr sz="1500">
              <a:solidFill>
                <a:srgbClr val="000000"/>
              </a:solidFill>
              <a:latin typeface="Helvetica Neue"/>
              <a:ea typeface="Helvetica Neue"/>
              <a:cs typeface="Helvetica Neue"/>
              <a:sym typeface="Helvetica Neue"/>
            </a:endParaRPr>
          </a:p>
          <a:p>
            <a:pPr indent="0" lvl="0" marL="457200" rtl="0" algn="l">
              <a:lnSpc>
                <a:spcPct val="150000"/>
              </a:lnSpc>
              <a:spcBef>
                <a:spcPts val="0"/>
              </a:spcBef>
              <a:spcAft>
                <a:spcPts val="0"/>
              </a:spcAft>
              <a:buNone/>
            </a:pPr>
            <a:r>
              <a:t/>
            </a:r>
            <a:endParaRPr sz="1500">
              <a:solidFill>
                <a:srgbClr val="000000"/>
              </a:solidFill>
              <a:latin typeface="Helvetica Neue"/>
              <a:ea typeface="Helvetica Neue"/>
              <a:cs typeface="Helvetica Neue"/>
              <a:sym typeface="Helvetica Neue"/>
            </a:endParaRPr>
          </a:p>
          <a:p>
            <a:pPr indent="-323850" lvl="0" marL="457200" rtl="0" algn="l">
              <a:lnSpc>
                <a:spcPct val="150000"/>
              </a:lnSpc>
              <a:spcBef>
                <a:spcPts val="0"/>
              </a:spcBef>
              <a:spcAft>
                <a:spcPts val="0"/>
              </a:spcAft>
              <a:buSzPts val="1500"/>
              <a:buFont typeface="Helvetica Neue"/>
              <a:buChar char="❖"/>
            </a:pPr>
            <a:r>
              <a:rPr lang="en" sz="1500">
                <a:latin typeface="Helvetica Neue"/>
                <a:ea typeface="Helvetica Neue"/>
                <a:cs typeface="Helvetica Neue"/>
                <a:sym typeface="Helvetica Neue"/>
              </a:rPr>
              <a:t>Conclusion</a:t>
            </a:r>
            <a:endParaRPr sz="1500">
              <a:latin typeface="Helvetica Neue"/>
              <a:ea typeface="Helvetica Neue"/>
              <a:cs typeface="Helvetica Neue"/>
              <a:sym typeface="Helvetica Neue"/>
            </a:endParaRPr>
          </a:p>
        </p:txBody>
      </p:sp>
      <p:sp>
        <p:nvSpPr>
          <p:cNvPr id="137" name="Google Shape;137;p1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Helvetica Neue"/>
                <a:ea typeface="Helvetica Neue"/>
                <a:cs typeface="Helvetica Neue"/>
                <a:sym typeface="Helvetica Neue"/>
              </a:rPr>
              <a:t>Recommendation #5</a:t>
            </a:r>
            <a:endParaRPr>
              <a:latin typeface="Helvetica Neue"/>
              <a:ea typeface="Helvetica Neue"/>
              <a:cs typeface="Helvetica Neue"/>
              <a:sym typeface="Helvetica Neue"/>
            </a:endParaRPr>
          </a:p>
        </p:txBody>
      </p:sp>
      <p:sp>
        <p:nvSpPr>
          <p:cNvPr id="310" name="Google Shape;310;p32"/>
          <p:cNvSpPr txBox="1"/>
          <p:nvPr>
            <p:ph idx="1" type="body"/>
          </p:nvPr>
        </p:nvSpPr>
        <p:spPr>
          <a:xfrm>
            <a:off x="819150" y="1800200"/>
            <a:ext cx="7719000" cy="28260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Font typeface="Helvetica Neue"/>
              <a:buChar char="❖"/>
            </a:pPr>
            <a:r>
              <a:rPr lang="en" sz="1500">
                <a:latin typeface="Helvetica Neue"/>
                <a:ea typeface="Helvetica Neue"/>
                <a:cs typeface="Helvetica Neue"/>
                <a:sym typeface="Helvetica Neue"/>
              </a:rPr>
              <a:t>E</a:t>
            </a:r>
            <a:r>
              <a:rPr lang="en" sz="1500">
                <a:latin typeface="Helvetica Neue"/>
                <a:ea typeface="Helvetica Neue"/>
                <a:cs typeface="Helvetica Neue"/>
                <a:sym typeface="Helvetica Neue"/>
              </a:rPr>
              <a:t>xpand positive publicity for Ukraine beyond social media to traditional media and educational institutions</a:t>
            </a:r>
            <a:endParaRPr sz="1500">
              <a:latin typeface="Helvetica Neue"/>
              <a:ea typeface="Helvetica Neue"/>
              <a:cs typeface="Helvetica Neue"/>
              <a:sym typeface="Helvetica Neue"/>
            </a:endParaRPr>
          </a:p>
          <a:p>
            <a:pPr indent="-323850" lvl="1" marL="914400" rtl="0" algn="l">
              <a:lnSpc>
                <a:spcPct val="100000"/>
              </a:lnSpc>
              <a:spcBef>
                <a:spcPts val="0"/>
              </a:spcBef>
              <a:spcAft>
                <a:spcPts val="0"/>
              </a:spcAft>
              <a:buSzPts val="1500"/>
              <a:buFont typeface="Helvetica Neue"/>
              <a:buChar char="➢"/>
            </a:pPr>
            <a:r>
              <a:rPr lang="en" sz="1500">
                <a:latin typeface="Helvetica Neue"/>
                <a:ea typeface="Helvetica Neue"/>
                <a:cs typeface="Helvetica Neue"/>
                <a:sym typeface="Helvetica Neue"/>
              </a:rPr>
              <a:t>Establish dedicated columns on newspapers </a:t>
            </a:r>
            <a:endParaRPr sz="1500">
              <a:latin typeface="Helvetica Neue"/>
              <a:ea typeface="Helvetica Neue"/>
              <a:cs typeface="Helvetica Neue"/>
              <a:sym typeface="Helvetica Neue"/>
            </a:endParaRPr>
          </a:p>
          <a:p>
            <a:pPr indent="-323850" lvl="1" marL="914400" rtl="0" algn="l">
              <a:lnSpc>
                <a:spcPct val="100000"/>
              </a:lnSpc>
              <a:spcBef>
                <a:spcPts val="0"/>
              </a:spcBef>
              <a:spcAft>
                <a:spcPts val="0"/>
              </a:spcAft>
              <a:buSzPts val="1500"/>
              <a:buFont typeface="Helvetica Neue"/>
              <a:buChar char="➢"/>
            </a:pPr>
            <a:r>
              <a:rPr lang="en" sz="1500">
                <a:latin typeface="Helvetica Neue"/>
                <a:ea typeface="Helvetica Neue"/>
                <a:cs typeface="Helvetica Neue"/>
                <a:sym typeface="Helvetica Neue"/>
              </a:rPr>
              <a:t>Broadcast documentaries on TV</a:t>
            </a:r>
            <a:endParaRPr sz="1500">
              <a:latin typeface="Helvetica Neue"/>
              <a:ea typeface="Helvetica Neue"/>
              <a:cs typeface="Helvetica Neue"/>
              <a:sym typeface="Helvetica Neue"/>
            </a:endParaRPr>
          </a:p>
          <a:p>
            <a:pPr indent="-323850" lvl="1" marL="914400" rtl="0" algn="l">
              <a:lnSpc>
                <a:spcPct val="100000"/>
              </a:lnSpc>
              <a:spcBef>
                <a:spcPts val="0"/>
              </a:spcBef>
              <a:spcAft>
                <a:spcPts val="0"/>
              </a:spcAft>
              <a:buSzPts val="1500"/>
              <a:buFont typeface="Helvetica Neue"/>
              <a:buChar char="➢"/>
            </a:pPr>
            <a:r>
              <a:rPr lang="en" sz="1500">
                <a:latin typeface="Helvetica Neue"/>
                <a:ea typeface="Helvetica Neue"/>
                <a:cs typeface="Helvetica Neue"/>
                <a:sym typeface="Helvetica Neue"/>
              </a:rPr>
              <a:t>Incorporate content on the Russia-Ukraine War into elementary and high schools’ history and politics curricula</a:t>
            </a:r>
            <a:endParaRPr sz="1500">
              <a:latin typeface="Helvetica Neue"/>
              <a:ea typeface="Helvetica Neue"/>
              <a:cs typeface="Helvetica Neue"/>
              <a:sym typeface="Helvetica Neue"/>
            </a:endParaRPr>
          </a:p>
          <a:p>
            <a:pPr indent="0" lvl="0" marL="914400" rtl="0" algn="l">
              <a:lnSpc>
                <a:spcPct val="100000"/>
              </a:lnSpc>
              <a:spcBef>
                <a:spcPts val="1200"/>
              </a:spcBef>
              <a:spcAft>
                <a:spcPts val="0"/>
              </a:spcAft>
              <a:buNone/>
            </a:pPr>
            <a:r>
              <a:t/>
            </a:r>
            <a:endParaRPr sz="1500">
              <a:latin typeface="Helvetica Neue"/>
              <a:ea typeface="Helvetica Neue"/>
              <a:cs typeface="Helvetica Neue"/>
              <a:sym typeface="Helvetica Neue"/>
            </a:endParaRPr>
          </a:p>
          <a:p>
            <a:pPr indent="-323850" lvl="0" marL="457200" rtl="0" algn="l">
              <a:lnSpc>
                <a:spcPct val="100000"/>
              </a:lnSpc>
              <a:spcBef>
                <a:spcPts val="1200"/>
              </a:spcBef>
              <a:spcAft>
                <a:spcPts val="0"/>
              </a:spcAft>
              <a:buSzPts val="1500"/>
              <a:buFont typeface="Helvetica Neue"/>
              <a:buChar char="❖"/>
            </a:pPr>
            <a:r>
              <a:rPr lang="en" sz="1500">
                <a:latin typeface="Helvetica Neue"/>
                <a:ea typeface="Helvetica Neue"/>
                <a:cs typeface="Helvetica Neue"/>
                <a:sym typeface="Helvetica Neue"/>
              </a:rPr>
              <a:t>Avoid the influence of negative sentiments that easily spread on social media</a:t>
            </a:r>
            <a:endParaRPr sz="1500">
              <a:latin typeface="Helvetica Neue"/>
              <a:ea typeface="Helvetica Neue"/>
              <a:cs typeface="Helvetica Neue"/>
              <a:sym typeface="Helvetica Neue"/>
            </a:endParaRPr>
          </a:p>
          <a:p>
            <a:pPr indent="-323850" lvl="1" marL="914400" rtl="0" algn="l">
              <a:lnSpc>
                <a:spcPct val="100000"/>
              </a:lnSpc>
              <a:spcBef>
                <a:spcPts val="0"/>
              </a:spcBef>
              <a:spcAft>
                <a:spcPts val="0"/>
              </a:spcAft>
              <a:buSzPts val="1500"/>
              <a:buFont typeface="Helvetica Neue"/>
              <a:buChar char="➢"/>
            </a:pPr>
            <a:r>
              <a:rPr lang="en" sz="1500">
                <a:latin typeface="Helvetica Neue"/>
                <a:ea typeface="Helvetica Neue"/>
                <a:cs typeface="Helvetica Neue"/>
                <a:sym typeface="Helvetica Neue"/>
              </a:rPr>
              <a:t>Promote a positive and accurate view of Ukraine's history and modern state</a:t>
            </a:r>
            <a:endParaRPr sz="1500">
              <a:latin typeface="Helvetica Neue"/>
              <a:ea typeface="Helvetica Neue"/>
              <a:cs typeface="Helvetica Neue"/>
              <a:sym typeface="Helvetica Neue"/>
            </a:endParaRPr>
          </a:p>
        </p:txBody>
      </p:sp>
      <p:pic>
        <p:nvPicPr>
          <p:cNvPr id="311" name="Google Shape;311;p32"/>
          <p:cNvPicPr preferRelativeResize="0"/>
          <p:nvPr/>
        </p:nvPicPr>
        <p:blipFill>
          <a:blip r:embed="rId3">
            <a:alphaModFix/>
          </a:blip>
          <a:stretch>
            <a:fillRect/>
          </a:stretch>
        </p:blipFill>
        <p:spPr>
          <a:xfrm>
            <a:off x="6574390" y="199225"/>
            <a:ext cx="2371810" cy="1600975"/>
          </a:xfrm>
          <a:prstGeom prst="rect">
            <a:avLst/>
          </a:prstGeom>
          <a:noFill/>
          <a:ln>
            <a:noFill/>
          </a:ln>
        </p:spPr>
      </p:pic>
      <p:sp>
        <p:nvSpPr>
          <p:cNvPr id="312" name="Google Shape;312;p3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Helvetica Neue"/>
                <a:ea typeface="Helvetica Neue"/>
                <a:cs typeface="Helvetica Neue"/>
                <a:sym typeface="Helvetica Neue"/>
              </a:rPr>
              <a:t>Recommendation #6</a:t>
            </a:r>
            <a:endParaRPr>
              <a:latin typeface="Helvetica Neue"/>
              <a:ea typeface="Helvetica Neue"/>
              <a:cs typeface="Helvetica Neue"/>
              <a:sym typeface="Helvetica Neue"/>
            </a:endParaRPr>
          </a:p>
        </p:txBody>
      </p:sp>
      <p:sp>
        <p:nvSpPr>
          <p:cNvPr id="318" name="Google Shape;318;p3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just">
              <a:lnSpc>
                <a:spcPct val="115000"/>
              </a:lnSpc>
              <a:spcBef>
                <a:spcPts val="0"/>
              </a:spcBef>
              <a:spcAft>
                <a:spcPts val="0"/>
              </a:spcAft>
              <a:buSzPts val="1500"/>
              <a:buFont typeface="Helvetica Neue"/>
              <a:buChar char="❖"/>
            </a:pPr>
            <a:r>
              <a:rPr lang="en" sz="1500">
                <a:latin typeface="Helvetica Neue"/>
                <a:ea typeface="Helvetica Neue"/>
                <a:cs typeface="Helvetica Neue"/>
                <a:sym typeface="Helvetica Neue"/>
              </a:rPr>
              <a:t>Monitor and regulate fake news that generate biases</a:t>
            </a:r>
            <a:endParaRPr sz="1500">
              <a:latin typeface="Helvetica Neue"/>
              <a:ea typeface="Helvetica Neue"/>
              <a:cs typeface="Helvetica Neue"/>
              <a:sym typeface="Helvetica Neue"/>
            </a:endParaRPr>
          </a:p>
          <a:p>
            <a:pPr indent="-323850" lvl="1" marL="914400" rtl="0" algn="just">
              <a:lnSpc>
                <a:spcPct val="115000"/>
              </a:lnSpc>
              <a:spcBef>
                <a:spcPts val="0"/>
              </a:spcBef>
              <a:spcAft>
                <a:spcPts val="0"/>
              </a:spcAft>
              <a:buSzPts val="1500"/>
              <a:buFont typeface="Helvetica Neue"/>
              <a:buChar char="➢"/>
            </a:pPr>
            <a:r>
              <a:rPr lang="en" sz="1500">
                <a:latin typeface="Helvetica Neue"/>
                <a:ea typeface="Helvetica Neue"/>
                <a:cs typeface="Helvetica Neue"/>
                <a:sym typeface="Helvetica Neue"/>
              </a:rPr>
              <a:t>Filter and correct misinformation</a:t>
            </a:r>
            <a:endParaRPr sz="1500">
              <a:latin typeface="Helvetica Neue"/>
              <a:ea typeface="Helvetica Neue"/>
              <a:cs typeface="Helvetica Neue"/>
              <a:sym typeface="Helvetica Neue"/>
            </a:endParaRPr>
          </a:p>
          <a:p>
            <a:pPr indent="0" lvl="0" marL="457200" rtl="0" algn="just">
              <a:lnSpc>
                <a:spcPct val="115000"/>
              </a:lnSpc>
              <a:spcBef>
                <a:spcPts val="0"/>
              </a:spcBef>
              <a:spcAft>
                <a:spcPts val="0"/>
              </a:spcAft>
              <a:buNone/>
            </a:pPr>
            <a:r>
              <a:t/>
            </a:r>
            <a:endParaRPr sz="1500">
              <a:latin typeface="Helvetica Neue"/>
              <a:ea typeface="Helvetica Neue"/>
              <a:cs typeface="Helvetica Neue"/>
              <a:sym typeface="Helvetica Neue"/>
            </a:endParaRPr>
          </a:p>
          <a:p>
            <a:pPr indent="-323850" lvl="0" marL="457200" rtl="0" algn="just">
              <a:lnSpc>
                <a:spcPct val="115000"/>
              </a:lnSpc>
              <a:spcBef>
                <a:spcPts val="0"/>
              </a:spcBef>
              <a:spcAft>
                <a:spcPts val="0"/>
              </a:spcAft>
              <a:buSzPts val="1500"/>
              <a:buFont typeface="Helvetica Neue"/>
              <a:buChar char="❖"/>
            </a:pPr>
            <a:r>
              <a:rPr lang="en" sz="1500">
                <a:latin typeface="Helvetica Neue"/>
                <a:ea typeface="Helvetica Neue"/>
                <a:cs typeface="Helvetica Neue"/>
                <a:sym typeface="Helvetica Neue"/>
              </a:rPr>
              <a:t>Detect and ban suspicious bot </a:t>
            </a:r>
            <a:r>
              <a:rPr lang="en" sz="1500">
                <a:latin typeface="Helvetica Neue"/>
                <a:ea typeface="Helvetica Neue"/>
                <a:cs typeface="Helvetica Neue"/>
                <a:sym typeface="Helvetica Neue"/>
              </a:rPr>
              <a:t>accounts</a:t>
            </a:r>
            <a:r>
              <a:rPr lang="en" sz="1500">
                <a:latin typeface="Helvetica Neue"/>
                <a:ea typeface="Helvetica Neue"/>
                <a:cs typeface="Helvetica Neue"/>
                <a:sym typeface="Helvetica Neue"/>
              </a:rPr>
              <a:t> on social media</a:t>
            </a:r>
            <a:endParaRPr sz="1500">
              <a:latin typeface="Helvetica Neue"/>
              <a:ea typeface="Helvetica Neue"/>
              <a:cs typeface="Helvetica Neue"/>
              <a:sym typeface="Helvetica Neue"/>
            </a:endParaRPr>
          </a:p>
          <a:p>
            <a:pPr indent="-323850" lvl="1" marL="914400" rtl="0" algn="just">
              <a:lnSpc>
                <a:spcPct val="115000"/>
              </a:lnSpc>
              <a:spcBef>
                <a:spcPts val="0"/>
              </a:spcBef>
              <a:spcAft>
                <a:spcPts val="0"/>
              </a:spcAft>
              <a:buSzPts val="1500"/>
              <a:buFont typeface="Helvetica Neue"/>
              <a:buChar char="➢"/>
            </a:pPr>
            <a:r>
              <a:rPr lang="en" sz="1500">
                <a:latin typeface="Helvetica Neue"/>
                <a:ea typeface="Helvetica Neue"/>
                <a:cs typeface="Helvetica Neue"/>
                <a:sym typeface="Helvetica Neue"/>
              </a:rPr>
              <a:t>Constantly express extreme comments</a:t>
            </a:r>
            <a:endParaRPr sz="1500">
              <a:latin typeface="Helvetica Neue"/>
              <a:ea typeface="Helvetica Neue"/>
              <a:cs typeface="Helvetica Neue"/>
              <a:sym typeface="Helvetica Neue"/>
            </a:endParaRPr>
          </a:p>
          <a:p>
            <a:pPr indent="0" lvl="0" marL="0" rtl="0" algn="just">
              <a:lnSpc>
                <a:spcPct val="100000"/>
              </a:lnSpc>
              <a:spcBef>
                <a:spcPts val="0"/>
              </a:spcBef>
              <a:spcAft>
                <a:spcPts val="0"/>
              </a:spcAft>
              <a:buNone/>
            </a:pPr>
            <a:r>
              <a:t/>
            </a:r>
            <a:endParaRPr sz="1200">
              <a:solidFill>
                <a:srgbClr val="000000"/>
              </a:solidFill>
              <a:latin typeface="Helvetica Neue"/>
              <a:ea typeface="Helvetica Neue"/>
              <a:cs typeface="Helvetica Neue"/>
              <a:sym typeface="Helvetica Neue"/>
            </a:endParaRPr>
          </a:p>
        </p:txBody>
      </p:sp>
      <p:pic>
        <p:nvPicPr>
          <p:cNvPr id="319" name="Google Shape;319;p33"/>
          <p:cNvPicPr preferRelativeResize="0"/>
          <p:nvPr/>
        </p:nvPicPr>
        <p:blipFill>
          <a:blip r:embed="rId3">
            <a:alphaModFix/>
          </a:blip>
          <a:stretch>
            <a:fillRect/>
          </a:stretch>
        </p:blipFill>
        <p:spPr>
          <a:xfrm>
            <a:off x="5189025" y="210800"/>
            <a:ext cx="3753326" cy="1444150"/>
          </a:xfrm>
          <a:prstGeom prst="rect">
            <a:avLst/>
          </a:prstGeom>
          <a:noFill/>
          <a:ln>
            <a:noFill/>
          </a:ln>
        </p:spPr>
      </p:pic>
      <p:sp>
        <p:nvSpPr>
          <p:cNvPr id="320" name="Google Shape;320;p3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Helvetica Neue"/>
                <a:ea typeface="Helvetica Neue"/>
                <a:cs typeface="Helvetica Neue"/>
                <a:sym typeface="Helvetica Neue"/>
              </a:rPr>
              <a:t>Takeaways</a:t>
            </a:r>
            <a:endParaRPr>
              <a:latin typeface="Helvetica Neue"/>
              <a:ea typeface="Helvetica Neue"/>
              <a:cs typeface="Helvetica Neue"/>
              <a:sym typeface="Helvetica Neue"/>
            </a:endParaRPr>
          </a:p>
        </p:txBody>
      </p:sp>
      <p:sp>
        <p:nvSpPr>
          <p:cNvPr id="326" name="Google Shape;326;p34"/>
          <p:cNvSpPr txBox="1"/>
          <p:nvPr>
            <p:ph idx="1" type="body"/>
          </p:nvPr>
        </p:nvSpPr>
        <p:spPr>
          <a:xfrm>
            <a:off x="819150" y="1800200"/>
            <a:ext cx="7505700" cy="24480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Font typeface="Helvetica Neue"/>
              <a:buAutoNum type="arabicPeriod"/>
            </a:pPr>
            <a:r>
              <a:rPr b="1" lang="en" sz="1500">
                <a:latin typeface="Helvetica Neue"/>
                <a:ea typeface="Helvetica Neue"/>
                <a:cs typeface="Helvetica Neue"/>
                <a:sym typeface="Helvetica Neue"/>
              </a:rPr>
              <a:t>Create</a:t>
            </a:r>
            <a:r>
              <a:rPr b="1" lang="en" sz="1500">
                <a:latin typeface="Helvetica Neue"/>
                <a:ea typeface="Helvetica Neue"/>
                <a:cs typeface="Helvetica Neue"/>
                <a:sym typeface="Helvetica Neue"/>
              </a:rPr>
              <a:t> powerful hashtags</a:t>
            </a:r>
            <a:endParaRPr b="1" sz="1500">
              <a:latin typeface="Helvetica Neue"/>
              <a:ea typeface="Helvetica Neue"/>
              <a:cs typeface="Helvetica Neue"/>
              <a:sym typeface="Helvetica Neue"/>
            </a:endParaRPr>
          </a:p>
          <a:p>
            <a:pPr indent="-323850" lvl="0" marL="457200" rtl="0" algn="l">
              <a:lnSpc>
                <a:spcPct val="150000"/>
              </a:lnSpc>
              <a:spcBef>
                <a:spcPts val="0"/>
              </a:spcBef>
              <a:spcAft>
                <a:spcPts val="0"/>
              </a:spcAft>
              <a:buSzPts val="1500"/>
              <a:buFont typeface="Helvetica Neue"/>
              <a:buAutoNum type="arabicPeriod"/>
            </a:pPr>
            <a:r>
              <a:rPr b="1" lang="en" sz="1500">
                <a:latin typeface="Helvetica Neue"/>
                <a:ea typeface="Helvetica Neue"/>
                <a:cs typeface="Helvetica Neue"/>
                <a:sym typeface="Helvetica Neue"/>
              </a:rPr>
              <a:t>Promote national history</a:t>
            </a:r>
            <a:endParaRPr b="1" sz="1500">
              <a:latin typeface="Helvetica Neue"/>
              <a:ea typeface="Helvetica Neue"/>
              <a:cs typeface="Helvetica Neue"/>
              <a:sym typeface="Helvetica Neue"/>
            </a:endParaRPr>
          </a:p>
          <a:p>
            <a:pPr indent="-323850" lvl="0" marL="457200" rtl="0" algn="l">
              <a:lnSpc>
                <a:spcPct val="150000"/>
              </a:lnSpc>
              <a:spcBef>
                <a:spcPts val="0"/>
              </a:spcBef>
              <a:spcAft>
                <a:spcPts val="0"/>
              </a:spcAft>
              <a:buSzPts val="1500"/>
              <a:buFont typeface="Helvetica Neue"/>
              <a:buAutoNum type="arabicPeriod"/>
            </a:pPr>
            <a:r>
              <a:rPr b="1" lang="en" sz="1500">
                <a:latin typeface="Helvetica Neue"/>
                <a:ea typeface="Helvetica Neue"/>
                <a:cs typeface="Helvetica Neue"/>
                <a:sym typeface="Helvetica Neue"/>
              </a:rPr>
              <a:t>Secure international support</a:t>
            </a:r>
            <a:endParaRPr b="1" sz="1500">
              <a:latin typeface="Helvetica Neue"/>
              <a:ea typeface="Helvetica Neue"/>
              <a:cs typeface="Helvetica Neue"/>
              <a:sym typeface="Helvetica Neue"/>
            </a:endParaRPr>
          </a:p>
          <a:p>
            <a:pPr indent="-323850" lvl="0" marL="457200" rtl="0" algn="l">
              <a:lnSpc>
                <a:spcPct val="150000"/>
              </a:lnSpc>
              <a:spcBef>
                <a:spcPts val="0"/>
              </a:spcBef>
              <a:spcAft>
                <a:spcPts val="0"/>
              </a:spcAft>
              <a:buSzPts val="1500"/>
              <a:buFont typeface="Helvetica Neue"/>
              <a:buAutoNum type="arabicPeriod"/>
            </a:pPr>
            <a:r>
              <a:rPr b="1" lang="en" sz="1500">
                <a:latin typeface="Helvetica Neue"/>
                <a:ea typeface="Helvetica Neue"/>
                <a:cs typeface="Helvetica Neue"/>
                <a:sym typeface="Helvetica Neue"/>
              </a:rPr>
              <a:t>Declare peace and national defence</a:t>
            </a:r>
            <a:endParaRPr b="1" sz="1500">
              <a:latin typeface="Helvetica Neue"/>
              <a:ea typeface="Helvetica Neue"/>
              <a:cs typeface="Helvetica Neue"/>
              <a:sym typeface="Helvetica Neue"/>
            </a:endParaRPr>
          </a:p>
          <a:p>
            <a:pPr indent="-323850" lvl="0" marL="457200" rtl="0" algn="l">
              <a:lnSpc>
                <a:spcPct val="150000"/>
              </a:lnSpc>
              <a:spcBef>
                <a:spcPts val="0"/>
              </a:spcBef>
              <a:spcAft>
                <a:spcPts val="0"/>
              </a:spcAft>
              <a:buSzPts val="1500"/>
              <a:buFont typeface="Helvetica Neue"/>
              <a:buAutoNum type="arabicPeriod"/>
            </a:pPr>
            <a:r>
              <a:rPr b="1" lang="en" sz="1500">
                <a:latin typeface="Helvetica Neue"/>
                <a:ea typeface="Helvetica Neue"/>
                <a:cs typeface="Helvetica Neue"/>
                <a:sym typeface="Helvetica Neue"/>
              </a:rPr>
              <a:t>Refine traditional media and education</a:t>
            </a:r>
            <a:endParaRPr b="1" sz="1500">
              <a:latin typeface="Helvetica Neue"/>
              <a:ea typeface="Helvetica Neue"/>
              <a:cs typeface="Helvetica Neue"/>
              <a:sym typeface="Helvetica Neue"/>
            </a:endParaRPr>
          </a:p>
          <a:p>
            <a:pPr indent="-323850" lvl="0" marL="457200" rtl="0" algn="l">
              <a:lnSpc>
                <a:spcPct val="150000"/>
              </a:lnSpc>
              <a:spcBef>
                <a:spcPts val="0"/>
              </a:spcBef>
              <a:spcAft>
                <a:spcPts val="0"/>
              </a:spcAft>
              <a:buSzPts val="1500"/>
              <a:buFont typeface="Helvetica Neue"/>
              <a:buAutoNum type="arabicPeriod"/>
            </a:pPr>
            <a:r>
              <a:rPr b="1" lang="en" sz="1500">
                <a:latin typeface="Helvetica Neue"/>
                <a:ea typeface="Helvetica Neue"/>
                <a:cs typeface="Helvetica Neue"/>
                <a:sym typeface="Helvetica Neue"/>
              </a:rPr>
              <a:t>Eliminate misinformation</a:t>
            </a:r>
            <a:endParaRPr b="1" sz="1500">
              <a:latin typeface="Helvetica Neue"/>
              <a:ea typeface="Helvetica Neue"/>
              <a:cs typeface="Helvetica Neue"/>
              <a:sym typeface="Helvetica Neue"/>
            </a:endParaRPr>
          </a:p>
        </p:txBody>
      </p:sp>
      <p:pic>
        <p:nvPicPr>
          <p:cNvPr id="327" name="Google Shape;327;p34"/>
          <p:cNvPicPr preferRelativeResize="0"/>
          <p:nvPr/>
        </p:nvPicPr>
        <p:blipFill>
          <a:blip r:embed="rId3">
            <a:alphaModFix/>
          </a:blip>
          <a:stretch>
            <a:fillRect/>
          </a:stretch>
        </p:blipFill>
        <p:spPr>
          <a:xfrm>
            <a:off x="4964800" y="450025"/>
            <a:ext cx="3739776" cy="1745725"/>
          </a:xfrm>
          <a:prstGeom prst="rect">
            <a:avLst/>
          </a:prstGeom>
          <a:noFill/>
          <a:ln>
            <a:noFill/>
          </a:ln>
        </p:spPr>
      </p:pic>
      <p:sp>
        <p:nvSpPr>
          <p:cNvPr id="328" name="Google Shape;328;p3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35"/>
          <p:cNvPicPr preferRelativeResize="0"/>
          <p:nvPr/>
        </p:nvPicPr>
        <p:blipFill>
          <a:blip r:embed="rId3">
            <a:alphaModFix amt="40000"/>
          </a:blip>
          <a:stretch>
            <a:fillRect/>
          </a:stretch>
        </p:blipFill>
        <p:spPr>
          <a:xfrm>
            <a:off x="0" y="0"/>
            <a:ext cx="9144000" cy="5143500"/>
          </a:xfrm>
          <a:prstGeom prst="rect">
            <a:avLst/>
          </a:prstGeom>
          <a:noFill/>
          <a:ln>
            <a:noFill/>
          </a:ln>
        </p:spPr>
      </p:pic>
      <p:sp>
        <p:nvSpPr>
          <p:cNvPr id="334" name="Google Shape;334;p35"/>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Helvetica Neue"/>
                <a:ea typeface="Helvetica Neue"/>
                <a:cs typeface="Helvetica Neue"/>
                <a:sym typeface="Helvetica Neue"/>
              </a:rPr>
              <a:t>Thank you!</a:t>
            </a:r>
            <a:endParaRPr>
              <a:latin typeface="Helvetica Neue"/>
              <a:ea typeface="Helvetica Neue"/>
              <a:cs typeface="Helvetica Neue"/>
              <a:sym typeface="Helvetica Neue"/>
            </a:endParaRPr>
          </a:p>
          <a:p>
            <a:pPr indent="0" lvl="0" marL="0" rtl="0" algn="ctr">
              <a:spcBef>
                <a:spcPts val="0"/>
              </a:spcBef>
              <a:spcAft>
                <a:spcPts val="0"/>
              </a:spcAft>
              <a:buNone/>
            </a:pPr>
            <a:r>
              <a:t/>
            </a:r>
            <a:endParaRPr>
              <a:latin typeface="Helvetica Neue"/>
              <a:ea typeface="Helvetica Neue"/>
              <a:cs typeface="Helvetica Neue"/>
              <a:sym typeface="Helvetica Neue"/>
            </a:endParaRPr>
          </a:p>
          <a:p>
            <a:pPr indent="0" lvl="0" marL="0" rtl="0" algn="ctr">
              <a:spcBef>
                <a:spcPts val="0"/>
              </a:spcBef>
              <a:spcAft>
                <a:spcPts val="0"/>
              </a:spcAft>
              <a:buNone/>
            </a:pPr>
            <a:r>
              <a:rPr lang="en">
                <a:latin typeface="Helvetica Neue"/>
                <a:ea typeface="Helvetica Neue"/>
                <a:cs typeface="Helvetica Neue"/>
                <a:sym typeface="Helvetica Neue"/>
              </a:rPr>
              <a:t>Дякую! </a:t>
            </a:r>
            <a:endParaRPr>
              <a:latin typeface="Helvetica Neue"/>
              <a:ea typeface="Helvetica Neue"/>
              <a:cs typeface="Helvetica Neue"/>
              <a:sym typeface="Helvetica Neue"/>
            </a:endParaRPr>
          </a:p>
        </p:txBody>
      </p:sp>
      <p:sp>
        <p:nvSpPr>
          <p:cNvPr id="335" name="Google Shape;335;p3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6"/>
          <p:cNvSpPr txBox="1"/>
          <p:nvPr>
            <p:ph type="title"/>
          </p:nvPr>
        </p:nvSpPr>
        <p:spPr>
          <a:xfrm>
            <a:off x="819150" y="605900"/>
            <a:ext cx="7505700" cy="60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Helvetica Neue"/>
                <a:ea typeface="Helvetica Neue"/>
                <a:cs typeface="Helvetica Neue"/>
                <a:sym typeface="Helvetica Neue"/>
              </a:rPr>
              <a:t>References</a:t>
            </a:r>
            <a:endParaRPr>
              <a:latin typeface="Helvetica Neue"/>
              <a:ea typeface="Helvetica Neue"/>
              <a:cs typeface="Helvetica Neue"/>
              <a:sym typeface="Helvetica Neue"/>
            </a:endParaRPr>
          </a:p>
        </p:txBody>
      </p:sp>
      <p:sp>
        <p:nvSpPr>
          <p:cNvPr id="341" name="Google Shape;341;p36"/>
          <p:cNvSpPr txBox="1"/>
          <p:nvPr>
            <p:ph idx="1" type="body"/>
          </p:nvPr>
        </p:nvSpPr>
        <p:spPr>
          <a:xfrm>
            <a:off x="819150" y="1258400"/>
            <a:ext cx="7505700" cy="33357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 sz="700">
                <a:solidFill>
                  <a:srgbClr val="000000"/>
                </a:solidFill>
                <a:latin typeface="Helvetica Neue"/>
                <a:ea typeface="Helvetica Neue"/>
                <a:cs typeface="Helvetica Neue"/>
                <a:sym typeface="Helvetica Neue"/>
              </a:rPr>
              <a:t>Fram, T. (2023, March 13). Slava Ukraini: How to say glory to Ukraine in Ukrainian. Gwara Media. Retrieved March 31, 2023, from https://gwaramedia.com/en/slava-ukraini-how-to-say-glory-to-ukraine-in-ukrainian/#:~:text=%E2%80%9CSlava%20Ukraini%E2%80%9D%20and%20its%20meaning%20today&amp;amp;text=Glory%20to%20heroes!%E2%80%9D%20became%20in,suppress%20the%20Ukrainian%20insurgent%20movement. </a:t>
            </a:r>
            <a:endParaRPr sz="700">
              <a:solidFill>
                <a:srgbClr val="000000"/>
              </a:solidFill>
              <a:latin typeface="Helvetica Neue"/>
              <a:ea typeface="Helvetica Neue"/>
              <a:cs typeface="Helvetica Neue"/>
              <a:sym typeface="Helvetica Neue"/>
            </a:endParaRPr>
          </a:p>
          <a:p>
            <a:pPr indent="0" lvl="0" marL="0" rtl="0" algn="l">
              <a:lnSpc>
                <a:spcPct val="100000"/>
              </a:lnSpc>
              <a:spcBef>
                <a:spcPts val="1200"/>
              </a:spcBef>
              <a:spcAft>
                <a:spcPts val="0"/>
              </a:spcAft>
              <a:buNone/>
            </a:pPr>
            <a:r>
              <a:rPr lang="en" sz="700">
                <a:solidFill>
                  <a:srgbClr val="000000"/>
                </a:solidFill>
                <a:latin typeface="Helvetica Neue"/>
                <a:ea typeface="Helvetica Neue"/>
                <a:cs typeface="Helvetica Neue"/>
                <a:sym typeface="Helvetica Neue"/>
              </a:rPr>
              <a:t>Coles, S., Ash, T., Sagoo, R., Lutsevych, O., Szostek, J., Bullough, O., Nixey, J., Benton, T., Wellesley, L., Lough, J., Froggatt, A., Lewis, P., Giles, K., Karalis, M., Jie, Y., Wolczuk, K., Shea, J., Billon-Galland, A., Vakil, S., … Rellstab, L. (2023, March 16). Seven Ways Russia's war on Ukraine has changed the world. Chatham House – International Affairs Think Tank. Retrieved March 26, 2023, from https://www.chathamhouse.org/2023/02/seven-ways-russias-war-ukraine-has-changed-world</a:t>
            </a:r>
            <a:endParaRPr sz="700">
              <a:solidFill>
                <a:srgbClr val="000000"/>
              </a:solidFill>
              <a:latin typeface="Helvetica Neue"/>
              <a:ea typeface="Helvetica Neue"/>
              <a:cs typeface="Helvetica Neue"/>
              <a:sym typeface="Helvetica Neue"/>
            </a:endParaRPr>
          </a:p>
          <a:p>
            <a:pPr indent="0" lvl="0" marL="0" rtl="0" algn="l">
              <a:lnSpc>
                <a:spcPct val="100000"/>
              </a:lnSpc>
              <a:spcBef>
                <a:spcPts val="1200"/>
              </a:spcBef>
              <a:spcAft>
                <a:spcPts val="0"/>
              </a:spcAft>
              <a:buNone/>
            </a:pPr>
            <a:r>
              <a:rPr lang="en" sz="700">
                <a:solidFill>
                  <a:srgbClr val="000000"/>
                </a:solidFill>
                <a:latin typeface="Helvetica Neue"/>
                <a:ea typeface="Helvetica Neue"/>
                <a:cs typeface="Helvetica Neue"/>
                <a:sym typeface="Helvetica Neue"/>
              </a:rPr>
              <a:t>DATA FRIENDLY SPACE (2022, April 27). UKRAINIAN CRISIS Situational Analysis (February 24th, 2023). Data Friendly Space. Retrieved March 26, 2023, from https://datafriendlyspace.org/ukraine-analyses/?gclid=Cj0KCQjw2v-gBhC1ARIsAOQdKY0lNofcNwt7lkGI_sBtJ74P4B3YkqnqIBdolhNas0v6eusRK0UU_PgaAnt7EALw_wcB</a:t>
            </a:r>
            <a:endParaRPr sz="700">
              <a:solidFill>
                <a:srgbClr val="000000"/>
              </a:solidFill>
              <a:latin typeface="Helvetica Neue"/>
              <a:ea typeface="Helvetica Neue"/>
              <a:cs typeface="Helvetica Neue"/>
              <a:sym typeface="Helvetica Neue"/>
            </a:endParaRPr>
          </a:p>
          <a:p>
            <a:pPr indent="0" lvl="0" marL="0" rtl="0" algn="l">
              <a:lnSpc>
                <a:spcPct val="100000"/>
              </a:lnSpc>
              <a:spcBef>
                <a:spcPts val="1200"/>
              </a:spcBef>
              <a:spcAft>
                <a:spcPts val="0"/>
              </a:spcAft>
              <a:buNone/>
            </a:pPr>
            <a:r>
              <a:rPr lang="en" sz="700">
                <a:solidFill>
                  <a:srgbClr val="000000"/>
                </a:solidFill>
                <a:latin typeface="Helvetica Neue"/>
                <a:ea typeface="Helvetica Neue"/>
                <a:cs typeface="Helvetica Neue"/>
                <a:sym typeface="Helvetica Neue"/>
              </a:rPr>
              <a:t>History.com Editors. (2022, December 12). Fourth of July – Independence Day. HISTORY. Retrieved April 1, 2023, from https://www.history.com/topics/holidays/july-4th</a:t>
            </a:r>
            <a:endParaRPr sz="700">
              <a:solidFill>
                <a:srgbClr val="000000"/>
              </a:solidFill>
              <a:latin typeface="Helvetica Neue"/>
              <a:ea typeface="Helvetica Neue"/>
              <a:cs typeface="Helvetica Neue"/>
              <a:sym typeface="Helvetica Neue"/>
            </a:endParaRPr>
          </a:p>
          <a:p>
            <a:pPr indent="0" lvl="0" marL="0" rtl="0" algn="l">
              <a:lnSpc>
                <a:spcPct val="100000"/>
              </a:lnSpc>
              <a:spcBef>
                <a:spcPts val="1200"/>
              </a:spcBef>
              <a:spcAft>
                <a:spcPts val="0"/>
              </a:spcAft>
              <a:buNone/>
            </a:pPr>
            <a:r>
              <a:rPr lang="en" sz="700">
                <a:solidFill>
                  <a:srgbClr val="000000"/>
                </a:solidFill>
                <a:latin typeface="Helvetica Neue"/>
                <a:ea typeface="Helvetica Neue"/>
                <a:cs typeface="Helvetica Neue"/>
                <a:sym typeface="Helvetica Neue"/>
              </a:rPr>
              <a:t>Kirby, P. (2023, February 24). Has putin's war failed and what does Russia want from Ukraine? BBC News. Retrieved March 26, 2023, from https://www.bbc.com/news/world-europe-56720589</a:t>
            </a:r>
            <a:endParaRPr sz="700">
              <a:solidFill>
                <a:srgbClr val="000000"/>
              </a:solidFill>
              <a:latin typeface="Helvetica Neue"/>
              <a:ea typeface="Helvetica Neue"/>
              <a:cs typeface="Helvetica Neue"/>
              <a:sym typeface="Helvetica Neue"/>
            </a:endParaRPr>
          </a:p>
          <a:p>
            <a:pPr indent="0" lvl="0" marL="0" rtl="0" algn="l">
              <a:lnSpc>
                <a:spcPct val="100000"/>
              </a:lnSpc>
              <a:spcBef>
                <a:spcPts val="1200"/>
              </a:spcBef>
              <a:spcAft>
                <a:spcPts val="0"/>
              </a:spcAft>
              <a:buNone/>
            </a:pPr>
            <a:r>
              <a:rPr lang="en" sz="700">
                <a:solidFill>
                  <a:srgbClr val="000000"/>
                </a:solidFill>
                <a:latin typeface="Helvetica Neue"/>
                <a:ea typeface="Helvetica Neue"/>
                <a:cs typeface="Helvetica Neue"/>
                <a:sym typeface="Helvetica Neue"/>
              </a:rPr>
              <a:t>Ministry of Foreign Affairs of Ukraine (2019, December 19). 10 facts you should know about Russian military aggression against Ukraine. Ministry of Foreign Affairs of Ukraine. Retrieved March 26, 2023, from https://mfa.gov.ua/en/10-facts-you-should-know-about-russian-military-aggression-against-ukraine</a:t>
            </a:r>
            <a:endParaRPr sz="700">
              <a:solidFill>
                <a:srgbClr val="000000"/>
              </a:solidFill>
              <a:latin typeface="Helvetica Neue"/>
              <a:ea typeface="Helvetica Neue"/>
              <a:cs typeface="Helvetica Neue"/>
              <a:sym typeface="Helvetica Neue"/>
            </a:endParaRPr>
          </a:p>
          <a:p>
            <a:pPr indent="0" lvl="0" marL="0" rtl="0" algn="l">
              <a:lnSpc>
                <a:spcPct val="100000"/>
              </a:lnSpc>
              <a:spcBef>
                <a:spcPts val="1200"/>
              </a:spcBef>
              <a:spcAft>
                <a:spcPts val="0"/>
              </a:spcAft>
              <a:buNone/>
            </a:pPr>
            <a:r>
              <a:rPr lang="en" sz="700">
                <a:solidFill>
                  <a:srgbClr val="000000"/>
                </a:solidFill>
                <a:latin typeface="Helvetica Neue"/>
                <a:ea typeface="Helvetica Neue"/>
                <a:cs typeface="Helvetica Neue"/>
                <a:sym typeface="Helvetica Neue"/>
              </a:rPr>
              <a:t>Olonade, Y. (2023, January 5). 2022 Russia-ukraine war tweets by key events. Kaggle. Retrieved March 26, 2023, from https://www.kaggle.com/datasets/yusufolonade/2022-russiaukraine-war-tweets-by-key-events</a:t>
            </a:r>
            <a:endParaRPr sz="700">
              <a:solidFill>
                <a:srgbClr val="000000"/>
              </a:solidFill>
              <a:latin typeface="Helvetica Neue"/>
              <a:ea typeface="Helvetica Neue"/>
              <a:cs typeface="Helvetica Neue"/>
              <a:sym typeface="Helvetica Neue"/>
            </a:endParaRPr>
          </a:p>
          <a:p>
            <a:pPr indent="0" lvl="0" marL="0" rtl="0" algn="l">
              <a:lnSpc>
                <a:spcPct val="100000"/>
              </a:lnSpc>
              <a:spcBef>
                <a:spcPts val="1200"/>
              </a:spcBef>
              <a:spcAft>
                <a:spcPts val="0"/>
              </a:spcAft>
              <a:buNone/>
            </a:pPr>
            <a:r>
              <a:rPr lang="en" sz="700">
                <a:solidFill>
                  <a:srgbClr val="000000"/>
                </a:solidFill>
                <a:latin typeface="Helvetica Neue"/>
                <a:ea typeface="Helvetica Neue"/>
                <a:cs typeface="Helvetica Neue"/>
                <a:sym typeface="Helvetica Neue"/>
              </a:rPr>
              <a:t>Pflughoeft, A. (2022, August 24). It’s Ukrainian Independence Day. How people in US are celebrating amid Russia assault. MiamiHerald. Retrieved April 1, 2023, from https://www.miamiherald.com/news/nation-world/national/article264790829.html</a:t>
            </a:r>
            <a:endParaRPr sz="700">
              <a:solidFill>
                <a:srgbClr val="000000"/>
              </a:solidFill>
              <a:latin typeface="Helvetica Neue"/>
              <a:ea typeface="Helvetica Neue"/>
              <a:cs typeface="Helvetica Neue"/>
              <a:sym typeface="Helvetica Neue"/>
            </a:endParaRPr>
          </a:p>
          <a:p>
            <a:pPr indent="0" lvl="0" marL="0" rtl="0" algn="l">
              <a:lnSpc>
                <a:spcPct val="100000"/>
              </a:lnSpc>
              <a:spcBef>
                <a:spcPts val="1200"/>
              </a:spcBef>
              <a:spcAft>
                <a:spcPts val="0"/>
              </a:spcAft>
              <a:buNone/>
            </a:pPr>
            <a:r>
              <a:rPr lang="en" sz="700">
                <a:solidFill>
                  <a:srgbClr val="000000"/>
                </a:solidFill>
                <a:latin typeface="Helvetica Neue"/>
                <a:ea typeface="Helvetica Neue"/>
                <a:cs typeface="Helvetica Neue"/>
                <a:sym typeface="Helvetica Neue"/>
              </a:rPr>
              <a:t>Zaliznyak, Y., &amp;amp; Davies, G. (2022, August 24). Ukraine celebrates Independence Day as it marks 6 months of war. ABC News. Retrieved March 31, 2023, from https://abcnews.go.com/International/ukrainian-celebrates-independence-day-marks-months-war/story?id=88728029</a:t>
            </a:r>
            <a:endParaRPr sz="700">
              <a:solidFill>
                <a:srgbClr val="000000"/>
              </a:solidFill>
              <a:latin typeface="Helvetica Neue"/>
              <a:ea typeface="Helvetica Neue"/>
              <a:cs typeface="Helvetica Neue"/>
              <a:sym typeface="Helvetica Neue"/>
            </a:endParaRPr>
          </a:p>
          <a:p>
            <a:pPr indent="0" lvl="0" marL="0" rtl="0" algn="l">
              <a:spcBef>
                <a:spcPts val="1200"/>
              </a:spcBef>
              <a:spcAft>
                <a:spcPts val="0"/>
              </a:spcAft>
              <a:buNone/>
            </a:pPr>
            <a:r>
              <a:t/>
            </a:r>
            <a:endParaRPr sz="600">
              <a:solidFill>
                <a:srgbClr val="000000"/>
              </a:solidFill>
              <a:latin typeface="Helvetica Neue"/>
              <a:ea typeface="Helvetica Neue"/>
              <a:cs typeface="Helvetica Neue"/>
              <a:sym typeface="Helvetica Neue"/>
            </a:endParaRPr>
          </a:p>
          <a:p>
            <a:pPr indent="0" lvl="0" marL="0" rtl="0" algn="l">
              <a:spcBef>
                <a:spcPts val="1200"/>
              </a:spcBef>
              <a:spcAft>
                <a:spcPts val="1200"/>
              </a:spcAft>
              <a:buNone/>
            </a:pPr>
            <a:r>
              <a:t/>
            </a:r>
            <a:endParaRPr sz="600">
              <a:solidFill>
                <a:srgbClr val="000000"/>
              </a:solidFill>
              <a:latin typeface="Helvetica Neue"/>
              <a:ea typeface="Helvetica Neue"/>
              <a:cs typeface="Helvetica Neue"/>
              <a:sym typeface="Helvetica Neue"/>
            </a:endParaRPr>
          </a:p>
        </p:txBody>
      </p:sp>
      <p:sp>
        <p:nvSpPr>
          <p:cNvPr id="342" name="Google Shape;342;p3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5"/>
          <p:cNvSpPr txBox="1"/>
          <p:nvPr>
            <p:ph type="title"/>
          </p:nvPr>
        </p:nvSpPr>
        <p:spPr>
          <a:xfrm>
            <a:off x="819150" y="8955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980000"/>
                </a:solidFill>
                <a:latin typeface="Helvetica Neue"/>
                <a:ea typeface="Helvetica Neue"/>
                <a:cs typeface="Helvetica Neue"/>
                <a:sym typeface="Helvetica Neue"/>
              </a:rPr>
              <a:t>Russia-Ukraine War</a:t>
            </a:r>
            <a:endParaRPr>
              <a:solidFill>
                <a:srgbClr val="980000"/>
              </a:solidFill>
              <a:latin typeface="Helvetica Neue"/>
              <a:ea typeface="Helvetica Neue"/>
              <a:cs typeface="Helvetica Neue"/>
              <a:sym typeface="Helvetica Neue"/>
            </a:endParaRPr>
          </a:p>
        </p:txBody>
      </p:sp>
      <p:sp>
        <p:nvSpPr>
          <p:cNvPr id="143" name="Google Shape;143;p15"/>
          <p:cNvSpPr txBox="1"/>
          <p:nvPr>
            <p:ph idx="1" type="body"/>
          </p:nvPr>
        </p:nvSpPr>
        <p:spPr>
          <a:xfrm>
            <a:off x="819150" y="2140550"/>
            <a:ext cx="6831300" cy="2154000"/>
          </a:xfrm>
          <a:prstGeom prst="rect">
            <a:avLst/>
          </a:prstGeom>
        </p:spPr>
        <p:txBody>
          <a:bodyPr anchorCtr="0" anchor="t" bIns="91425" lIns="91425" spcFirstLastPara="1" rIns="91425" wrap="square" tIns="91425">
            <a:noAutofit/>
          </a:bodyPr>
          <a:lstStyle/>
          <a:p>
            <a:pPr indent="-323850" lvl="0" marL="457200" rtl="0" algn="l">
              <a:lnSpc>
                <a:spcPct val="180000"/>
              </a:lnSpc>
              <a:spcBef>
                <a:spcPts val="0"/>
              </a:spcBef>
              <a:spcAft>
                <a:spcPts val="0"/>
              </a:spcAft>
              <a:buSzPts val="1500"/>
              <a:buFont typeface="Helvetica Neue"/>
              <a:buChar char="❖"/>
            </a:pPr>
            <a:r>
              <a:rPr lang="en" sz="1500">
                <a:latin typeface="Helvetica Neue"/>
                <a:ea typeface="Helvetica Neue"/>
                <a:cs typeface="Helvetica Neue"/>
                <a:sym typeface="Helvetica Neue"/>
              </a:rPr>
              <a:t>Background: c</a:t>
            </a:r>
            <a:r>
              <a:rPr lang="en" sz="1500">
                <a:latin typeface="Helvetica Neue"/>
                <a:ea typeface="Helvetica Neue"/>
                <a:cs typeface="Helvetica Neue"/>
                <a:sym typeface="Helvetica Neue"/>
              </a:rPr>
              <a:t>onflict started since 2014 and continues to this day</a:t>
            </a:r>
            <a:endParaRPr sz="1500">
              <a:latin typeface="Helvetica Neue"/>
              <a:ea typeface="Helvetica Neue"/>
              <a:cs typeface="Helvetica Neue"/>
              <a:sym typeface="Helvetica Neue"/>
            </a:endParaRPr>
          </a:p>
          <a:p>
            <a:pPr indent="-323850" lvl="0" marL="457200" rtl="0" algn="l">
              <a:lnSpc>
                <a:spcPct val="180000"/>
              </a:lnSpc>
              <a:spcBef>
                <a:spcPts val="0"/>
              </a:spcBef>
              <a:spcAft>
                <a:spcPts val="0"/>
              </a:spcAft>
              <a:buSzPts val="1500"/>
              <a:buFont typeface="Helvetica Neue"/>
              <a:buChar char="❖"/>
            </a:pPr>
            <a:r>
              <a:rPr lang="en" sz="1500">
                <a:latin typeface="Helvetica Neue"/>
                <a:ea typeface="Helvetica Neue"/>
                <a:cs typeface="Helvetica Neue"/>
                <a:sym typeface="Helvetica Neue"/>
              </a:rPr>
              <a:t>Objectives:</a:t>
            </a:r>
            <a:endParaRPr sz="1500">
              <a:latin typeface="Helvetica Neue"/>
              <a:ea typeface="Helvetica Neue"/>
              <a:cs typeface="Helvetica Neue"/>
              <a:sym typeface="Helvetica Neue"/>
            </a:endParaRPr>
          </a:p>
          <a:p>
            <a:pPr indent="-323850" lvl="1" marL="914400" rtl="0" algn="l">
              <a:lnSpc>
                <a:spcPct val="180000"/>
              </a:lnSpc>
              <a:spcBef>
                <a:spcPts val="0"/>
              </a:spcBef>
              <a:spcAft>
                <a:spcPts val="0"/>
              </a:spcAft>
              <a:buSzPts val="1500"/>
              <a:buFont typeface="Helvetica Neue"/>
              <a:buChar char="➢"/>
            </a:pPr>
            <a:r>
              <a:rPr lang="en" sz="1500">
                <a:latin typeface="Helvetica Neue"/>
                <a:ea typeface="Helvetica Neue"/>
                <a:cs typeface="Helvetica Neue"/>
                <a:sym typeface="Helvetica Neue"/>
              </a:rPr>
              <a:t>Evaluate the global perception of Ukraine and the ongoing conflict</a:t>
            </a:r>
            <a:endParaRPr sz="1500">
              <a:latin typeface="Helvetica Neue"/>
              <a:ea typeface="Helvetica Neue"/>
              <a:cs typeface="Helvetica Neue"/>
              <a:sym typeface="Helvetica Neue"/>
            </a:endParaRPr>
          </a:p>
          <a:p>
            <a:pPr indent="-323850" lvl="1" marL="914400" rtl="0" algn="l">
              <a:lnSpc>
                <a:spcPct val="180000"/>
              </a:lnSpc>
              <a:spcBef>
                <a:spcPts val="0"/>
              </a:spcBef>
              <a:spcAft>
                <a:spcPts val="0"/>
              </a:spcAft>
              <a:buSzPts val="1500"/>
              <a:buFont typeface="Helvetica Neue"/>
              <a:buChar char="➢"/>
            </a:pPr>
            <a:r>
              <a:rPr lang="en" sz="1500">
                <a:latin typeface="Helvetica Neue"/>
                <a:ea typeface="Helvetica Neue"/>
                <a:cs typeface="Helvetica Neue"/>
                <a:sym typeface="Helvetica Neue"/>
              </a:rPr>
              <a:t>Provide suggestions to enhance Ukraine’s international reputation and image</a:t>
            </a:r>
            <a:endParaRPr sz="1500">
              <a:latin typeface="Helvetica Neue"/>
              <a:ea typeface="Helvetica Neue"/>
              <a:cs typeface="Helvetica Neue"/>
              <a:sym typeface="Helvetica Neue"/>
            </a:endParaRPr>
          </a:p>
          <a:p>
            <a:pPr indent="0" lvl="0" marL="457200" rtl="0" algn="l">
              <a:lnSpc>
                <a:spcPct val="180000"/>
              </a:lnSpc>
              <a:spcBef>
                <a:spcPts val="1200"/>
              </a:spcBef>
              <a:spcAft>
                <a:spcPts val="0"/>
              </a:spcAft>
              <a:buSzPts val="1018"/>
              <a:buNone/>
            </a:pPr>
            <a:r>
              <a:t/>
            </a:r>
            <a:endParaRPr sz="1500">
              <a:latin typeface="Helvetica Neue"/>
              <a:ea typeface="Helvetica Neue"/>
              <a:cs typeface="Helvetica Neue"/>
              <a:sym typeface="Helvetica Neue"/>
            </a:endParaRPr>
          </a:p>
          <a:p>
            <a:pPr indent="0" lvl="0" marL="457200" rtl="0" algn="l">
              <a:lnSpc>
                <a:spcPct val="95000"/>
              </a:lnSpc>
              <a:spcBef>
                <a:spcPts val="1200"/>
              </a:spcBef>
              <a:spcAft>
                <a:spcPts val="1200"/>
              </a:spcAft>
              <a:buSzPts val="1018"/>
              <a:buNone/>
            </a:pPr>
            <a:r>
              <a:t/>
            </a:r>
            <a:endParaRPr sz="1387">
              <a:latin typeface="Helvetica Neue"/>
              <a:ea typeface="Helvetica Neue"/>
              <a:cs typeface="Helvetica Neue"/>
              <a:sym typeface="Helvetica Neue"/>
            </a:endParaRPr>
          </a:p>
        </p:txBody>
      </p:sp>
      <p:pic>
        <p:nvPicPr>
          <p:cNvPr id="144" name="Google Shape;144;p15"/>
          <p:cNvPicPr preferRelativeResize="0"/>
          <p:nvPr/>
        </p:nvPicPr>
        <p:blipFill>
          <a:blip r:embed="rId3">
            <a:alphaModFix/>
          </a:blip>
          <a:stretch>
            <a:fillRect/>
          </a:stretch>
        </p:blipFill>
        <p:spPr>
          <a:xfrm>
            <a:off x="6246275" y="200625"/>
            <a:ext cx="2692425" cy="1886875"/>
          </a:xfrm>
          <a:prstGeom prst="rect">
            <a:avLst/>
          </a:prstGeom>
          <a:noFill/>
          <a:ln>
            <a:noFill/>
          </a:ln>
        </p:spPr>
      </p:pic>
      <p:sp>
        <p:nvSpPr>
          <p:cNvPr id="145" name="Google Shape;145;p1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6"/>
          <p:cNvSpPr txBox="1"/>
          <p:nvPr>
            <p:ph type="title"/>
          </p:nvPr>
        </p:nvSpPr>
        <p:spPr>
          <a:xfrm>
            <a:off x="669350" y="555950"/>
            <a:ext cx="7505700" cy="71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980000"/>
                </a:solidFill>
                <a:latin typeface="Helvetica Neue"/>
                <a:ea typeface="Helvetica Neue"/>
                <a:cs typeface="Helvetica Neue"/>
                <a:sym typeface="Helvetica Neue"/>
              </a:rPr>
              <a:t>Sentiment Analysis</a:t>
            </a:r>
            <a:endParaRPr>
              <a:solidFill>
                <a:srgbClr val="980000"/>
              </a:solidFill>
              <a:latin typeface="Helvetica Neue"/>
              <a:ea typeface="Helvetica Neue"/>
              <a:cs typeface="Helvetica Neue"/>
              <a:sym typeface="Helvetica Neue"/>
            </a:endParaRPr>
          </a:p>
        </p:txBody>
      </p:sp>
      <p:sp>
        <p:nvSpPr>
          <p:cNvPr id="151" name="Google Shape;151;p16"/>
          <p:cNvSpPr txBox="1"/>
          <p:nvPr>
            <p:ph idx="1" type="body"/>
          </p:nvPr>
        </p:nvSpPr>
        <p:spPr>
          <a:xfrm>
            <a:off x="4930275" y="1188900"/>
            <a:ext cx="3405600" cy="31950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Font typeface="Helvetica Neue"/>
              <a:buChar char="❖"/>
            </a:pPr>
            <a:r>
              <a:rPr lang="en" sz="1500">
                <a:latin typeface="Helvetica Neue"/>
                <a:ea typeface="Helvetica Neue"/>
                <a:cs typeface="Helvetica Neue"/>
                <a:sym typeface="Helvetica Neue"/>
              </a:rPr>
              <a:t>Trained 4 classification algorithms on the training data from classified tweets dataset</a:t>
            </a:r>
            <a:endParaRPr sz="1500">
              <a:latin typeface="Helvetica Neue"/>
              <a:ea typeface="Helvetica Neue"/>
              <a:cs typeface="Helvetica Neue"/>
              <a:sym typeface="Helvetica Neue"/>
            </a:endParaRPr>
          </a:p>
          <a:p>
            <a:pPr indent="-323850" lvl="1" marL="914400" rtl="0" algn="l">
              <a:lnSpc>
                <a:spcPct val="100000"/>
              </a:lnSpc>
              <a:spcBef>
                <a:spcPts val="0"/>
              </a:spcBef>
              <a:spcAft>
                <a:spcPts val="0"/>
              </a:spcAft>
              <a:buSzPts val="1500"/>
              <a:buFont typeface="Helvetica Neue"/>
              <a:buChar char="➢"/>
            </a:pPr>
            <a:r>
              <a:rPr lang="en" sz="1500">
                <a:latin typeface="Helvetica Neue"/>
                <a:ea typeface="Helvetica Neue"/>
                <a:cs typeface="Helvetica Neue"/>
                <a:sym typeface="Helvetica Neue"/>
              </a:rPr>
              <a:t>Perform best: log-regression model</a:t>
            </a:r>
            <a:endParaRPr sz="1500">
              <a:latin typeface="Helvetica Neue"/>
              <a:ea typeface="Helvetica Neue"/>
              <a:cs typeface="Helvetica Neue"/>
              <a:sym typeface="Helvetica Neue"/>
            </a:endParaRPr>
          </a:p>
          <a:p>
            <a:pPr indent="0" lvl="0" marL="914400" rtl="0" algn="l">
              <a:lnSpc>
                <a:spcPct val="100000"/>
              </a:lnSpc>
              <a:spcBef>
                <a:spcPts val="1200"/>
              </a:spcBef>
              <a:spcAft>
                <a:spcPts val="0"/>
              </a:spcAft>
              <a:buNone/>
            </a:pPr>
            <a:r>
              <a:t/>
            </a:r>
            <a:endParaRPr sz="1500">
              <a:latin typeface="Helvetica Neue"/>
              <a:ea typeface="Helvetica Neue"/>
              <a:cs typeface="Helvetica Neue"/>
              <a:sym typeface="Helvetica Neue"/>
            </a:endParaRPr>
          </a:p>
          <a:p>
            <a:pPr indent="-323850" lvl="0" marL="457200" rtl="0" algn="l">
              <a:lnSpc>
                <a:spcPct val="100000"/>
              </a:lnSpc>
              <a:spcBef>
                <a:spcPts val="1200"/>
              </a:spcBef>
              <a:spcAft>
                <a:spcPts val="0"/>
              </a:spcAft>
              <a:buSzPts val="1500"/>
              <a:buFont typeface="Helvetica Neue"/>
              <a:buChar char="❖"/>
            </a:pPr>
            <a:r>
              <a:rPr lang="en" sz="1500">
                <a:latin typeface="Helvetica Neue"/>
                <a:ea typeface="Helvetica Neue"/>
                <a:cs typeface="Helvetica Neue"/>
                <a:sym typeface="Helvetica Neue"/>
              </a:rPr>
              <a:t>Tested on posts that are collected from Twitter, Reddit, and YouTube </a:t>
            </a:r>
            <a:r>
              <a:rPr lang="en" sz="1500">
                <a:latin typeface="Helvetica Neue"/>
                <a:ea typeface="Helvetica Neue"/>
                <a:cs typeface="Helvetica Neue"/>
                <a:sym typeface="Helvetica Neue"/>
              </a:rPr>
              <a:t>platforms &amp;</a:t>
            </a:r>
            <a:r>
              <a:rPr lang="en" sz="1500">
                <a:latin typeface="Helvetica Neue"/>
                <a:ea typeface="Helvetica Neue"/>
                <a:cs typeface="Helvetica Neue"/>
                <a:sym typeface="Helvetica Neue"/>
              </a:rPr>
              <a:t> only refer to the Russia-Ukraine war</a:t>
            </a:r>
            <a:endParaRPr sz="1500">
              <a:latin typeface="Helvetica Neue"/>
              <a:ea typeface="Helvetica Neue"/>
              <a:cs typeface="Helvetica Neue"/>
              <a:sym typeface="Helvetica Neue"/>
            </a:endParaRPr>
          </a:p>
          <a:p>
            <a:pPr indent="-323850" lvl="1" marL="914400" rtl="0" algn="l">
              <a:lnSpc>
                <a:spcPct val="100000"/>
              </a:lnSpc>
              <a:spcBef>
                <a:spcPts val="0"/>
              </a:spcBef>
              <a:spcAft>
                <a:spcPts val="0"/>
              </a:spcAft>
              <a:buSzPts val="1500"/>
              <a:buFont typeface="Helvetica Neue"/>
              <a:buChar char="➢"/>
            </a:pPr>
            <a:r>
              <a:rPr lang="en" sz="1500">
                <a:latin typeface="Helvetica Neue"/>
                <a:ea typeface="Helvetica Neue"/>
                <a:cs typeface="Helvetica Neue"/>
                <a:sym typeface="Helvetica Neue"/>
              </a:rPr>
              <a:t>Data </a:t>
            </a:r>
            <a:r>
              <a:rPr lang="en" sz="1500">
                <a:latin typeface="Helvetica Neue"/>
                <a:ea typeface="Helvetica Neue"/>
                <a:cs typeface="Helvetica Neue"/>
                <a:sym typeface="Helvetica Neue"/>
              </a:rPr>
              <a:t>visualization</a:t>
            </a:r>
            <a:endParaRPr sz="1500">
              <a:latin typeface="Helvetica Neue"/>
              <a:ea typeface="Helvetica Neue"/>
              <a:cs typeface="Helvetica Neue"/>
              <a:sym typeface="Helvetica Neue"/>
            </a:endParaRPr>
          </a:p>
          <a:p>
            <a:pPr indent="0" lvl="0" marL="0" rtl="0" algn="l">
              <a:lnSpc>
                <a:spcPct val="100000"/>
              </a:lnSpc>
              <a:spcBef>
                <a:spcPts val="1200"/>
              </a:spcBef>
              <a:spcAft>
                <a:spcPts val="1200"/>
              </a:spcAft>
              <a:buNone/>
            </a:pPr>
            <a:r>
              <a:t/>
            </a:r>
            <a:endParaRPr sz="1500"/>
          </a:p>
        </p:txBody>
      </p:sp>
      <p:pic>
        <p:nvPicPr>
          <p:cNvPr id="152" name="Google Shape;152;p16"/>
          <p:cNvPicPr preferRelativeResize="0"/>
          <p:nvPr/>
        </p:nvPicPr>
        <p:blipFill rotWithShape="1">
          <a:blip r:embed="rId3">
            <a:alphaModFix/>
          </a:blip>
          <a:srcRect b="30907" l="29944" r="29694" t="25512"/>
          <a:stretch/>
        </p:blipFill>
        <p:spPr>
          <a:xfrm>
            <a:off x="7841925" y="3990338"/>
            <a:ext cx="1095575" cy="913849"/>
          </a:xfrm>
          <a:prstGeom prst="rect">
            <a:avLst/>
          </a:prstGeom>
          <a:noFill/>
          <a:ln>
            <a:noFill/>
          </a:ln>
        </p:spPr>
      </p:pic>
      <p:pic>
        <p:nvPicPr>
          <p:cNvPr id="153" name="Google Shape;153;p16"/>
          <p:cNvPicPr preferRelativeResize="0"/>
          <p:nvPr/>
        </p:nvPicPr>
        <p:blipFill>
          <a:blip r:embed="rId4">
            <a:alphaModFix/>
          </a:blip>
          <a:stretch>
            <a:fillRect/>
          </a:stretch>
        </p:blipFill>
        <p:spPr>
          <a:xfrm>
            <a:off x="8175041" y="294241"/>
            <a:ext cx="674525" cy="674525"/>
          </a:xfrm>
          <a:prstGeom prst="rect">
            <a:avLst/>
          </a:prstGeom>
          <a:noFill/>
          <a:ln>
            <a:noFill/>
          </a:ln>
        </p:spPr>
      </p:pic>
      <p:pic>
        <p:nvPicPr>
          <p:cNvPr id="154" name="Google Shape;154;p16"/>
          <p:cNvPicPr preferRelativeResize="0"/>
          <p:nvPr/>
        </p:nvPicPr>
        <p:blipFill>
          <a:blip r:embed="rId5">
            <a:alphaModFix/>
          </a:blip>
          <a:stretch>
            <a:fillRect/>
          </a:stretch>
        </p:blipFill>
        <p:spPr>
          <a:xfrm>
            <a:off x="529525" y="4383900"/>
            <a:ext cx="1953600" cy="434976"/>
          </a:xfrm>
          <a:prstGeom prst="rect">
            <a:avLst/>
          </a:prstGeom>
          <a:noFill/>
          <a:ln>
            <a:noFill/>
          </a:ln>
        </p:spPr>
      </p:pic>
      <p:pic>
        <p:nvPicPr>
          <p:cNvPr id="155" name="Google Shape;155;p16"/>
          <p:cNvPicPr preferRelativeResize="0"/>
          <p:nvPr/>
        </p:nvPicPr>
        <p:blipFill>
          <a:blip r:embed="rId6">
            <a:alphaModFix/>
          </a:blip>
          <a:stretch>
            <a:fillRect/>
          </a:stretch>
        </p:blipFill>
        <p:spPr>
          <a:xfrm>
            <a:off x="529525" y="1797574"/>
            <a:ext cx="4457000" cy="1977649"/>
          </a:xfrm>
          <a:prstGeom prst="rect">
            <a:avLst/>
          </a:prstGeom>
          <a:noFill/>
          <a:ln>
            <a:noFill/>
          </a:ln>
        </p:spPr>
      </p:pic>
      <p:sp>
        <p:nvSpPr>
          <p:cNvPr id="156" name="Google Shape;156;p1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980000"/>
                </a:solidFill>
                <a:latin typeface="Helvetica Neue"/>
                <a:ea typeface="Helvetica Neue"/>
                <a:cs typeface="Helvetica Neue"/>
                <a:sym typeface="Helvetica Neue"/>
              </a:rPr>
              <a:t>Methods of Data </a:t>
            </a:r>
            <a:r>
              <a:rPr lang="en">
                <a:solidFill>
                  <a:srgbClr val="980000"/>
                </a:solidFill>
                <a:latin typeface="Helvetica Neue"/>
                <a:ea typeface="Helvetica Neue"/>
                <a:cs typeface="Helvetica Neue"/>
                <a:sym typeface="Helvetica Neue"/>
              </a:rPr>
              <a:t>Visualization</a:t>
            </a:r>
            <a:endParaRPr>
              <a:solidFill>
                <a:srgbClr val="980000"/>
              </a:solidFill>
              <a:latin typeface="Helvetica Neue"/>
              <a:ea typeface="Helvetica Neue"/>
              <a:cs typeface="Helvetica Neue"/>
              <a:sym typeface="Helvetica Neue"/>
            </a:endParaRPr>
          </a:p>
        </p:txBody>
      </p:sp>
      <p:sp>
        <p:nvSpPr>
          <p:cNvPr id="162" name="Google Shape;162;p17"/>
          <p:cNvSpPr txBox="1"/>
          <p:nvPr>
            <p:ph idx="1" type="body"/>
          </p:nvPr>
        </p:nvSpPr>
        <p:spPr>
          <a:xfrm>
            <a:off x="819150" y="1970000"/>
            <a:ext cx="7505700" cy="2448000"/>
          </a:xfrm>
          <a:prstGeom prst="rect">
            <a:avLst/>
          </a:prstGeom>
        </p:spPr>
        <p:txBody>
          <a:bodyPr anchorCtr="0" anchor="t" bIns="91425" lIns="91425" spcFirstLastPara="1" rIns="91425" wrap="square" tIns="91425">
            <a:normAutofit/>
          </a:bodyPr>
          <a:lstStyle/>
          <a:p>
            <a:pPr indent="-330200" lvl="0" marL="457200" rtl="0" algn="l">
              <a:lnSpc>
                <a:spcPct val="200000"/>
              </a:lnSpc>
              <a:spcBef>
                <a:spcPts val="0"/>
              </a:spcBef>
              <a:spcAft>
                <a:spcPts val="0"/>
              </a:spcAft>
              <a:buSzPts val="1600"/>
              <a:buFont typeface="Helvetica Neue"/>
              <a:buChar char="❖"/>
            </a:pPr>
            <a:r>
              <a:rPr lang="en" sz="1600">
                <a:latin typeface="Helvetica Neue"/>
                <a:ea typeface="Helvetica Neue"/>
                <a:cs typeface="Helvetica Neue"/>
                <a:sym typeface="Helvetica Neue"/>
              </a:rPr>
              <a:t>Positive and negative word clouds </a:t>
            </a:r>
            <a:endParaRPr sz="1600">
              <a:latin typeface="Helvetica Neue"/>
              <a:ea typeface="Helvetica Neue"/>
              <a:cs typeface="Helvetica Neue"/>
              <a:sym typeface="Helvetica Neue"/>
            </a:endParaRPr>
          </a:p>
          <a:p>
            <a:pPr indent="-330200" lvl="0" marL="457200" rtl="0" algn="l">
              <a:lnSpc>
                <a:spcPct val="200000"/>
              </a:lnSpc>
              <a:spcBef>
                <a:spcPts val="0"/>
              </a:spcBef>
              <a:spcAft>
                <a:spcPts val="0"/>
              </a:spcAft>
              <a:buSzPts val="1600"/>
              <a:buFont typeface="Helvetica Neue"/>
              <a:buChar char="❖"/>
            </a:pPr>
            <a:r>
              <a:rPr lang="en" sz="1600">
                <a:latin typeface="Helvetica Neue"/>
                <a:ea typeface="Helvetica Neue"/>
                <a:cs typeface="Helvetica Neue"/>
                <a:sym typeface="Helvetica Neue"/>
              </a:rPr>
              <a:t>Histograms for the length of positive and negative posts </a:t>
            </a:r>
            <a:endParaRPr sz="1600">
              <a:solidFill>
                <a:srgbClr val="999999"/>
              </a:solidFill>
              <a:latin typeface="Helvetica Neue"/>
              <a:ea typeface="Helvetica Neue"/>
              <a:cs typeface="Helvetica Neue"/>
              <a:sym typeface="Helvetica Neue"/>
            </a:endParaRPr>
          </a:p>
          <a:p>
            <a:pPr indent="-330200" lvl="0" marL="457200" rtl="0" algn="l">
              <a:lnSpc>
                <a:spcPct val="200000"/>
              </a:lnSpc>
              <a:spcBef>
                <a:spcPts val="0"/>
              </a:spcBef>
              <a:spcAft>
                <a:spcPts val="0"/>
              </a:spcAft>
              <a:buSzPts val="1600"/>
              <a:buFont typeface="Helvetica Neue"/>
              <a:buChar char="❖"/>
            </a:pPr>
            <a:r>
              <a:rPr lang="en" sz="1600">
                <a:latin typeface="Helvetica Neue"/>
                <a:ea typeface="Helvetica Neue"/>
                <a:cs typeface="Helvetica Neue"/>
                <a:sym typeface="Helvetica Neue"/>
              </a:rPr>
              <a:t>Line diagrams for the number of positive and negative posts</a:t>
            </a:r>
            <a:endParaRPr sz="1600">
              <a:latin typeface="Helvetica Neue"/>
              <a:ea typeface="Helvetica Neue"/>
              <a:cs typeface="Helvetica Neue"/>
              <a:sym typeface="Helvetica Neue"/>
            </a:endParaRPr>
          </a:p>
          <a:p>
            <a:pPr indent="-330200" lvl="0" marL="457200" rtl="0" algn="l">
              <a:lnSpc>
                <a:spcPct val="200000"/>
              </a:lnSpc>
              <a:spcBef>
                <a:spcPts val="0"/>
              </a:spcBef>
              <a:spcAft>
                <a:spcPts val="0"/>
              </a:spcAft>
              <a:buSzPts val="1600"/>
              <a:buFont typeface="Helvetica Neue"/>
              <a:buChar char="❖"/>
            </a:pPr>
            <a:r>
              <a:rPr lang="en" sz="1600">
                <a:latin typeface="Helvetica Neue"/>
                <a:ea typeface="Helvetica Neue"/>
                <a:cs typeface="Helvetica Neue"/>
                <a:sym typeface="Helvetica Neue"/>
              </a:rPr>
              <a:t>P</a:t>
            </a:r>
            <a:r>
              <a:rPr lang="en" sz="1600">
                <a:latin typeface="Helvetica Neue"/>
                <a:ea typeface="Helvetica Neue"/>
                <a:cs typeface="Helvetica Neue"/>
                <a:sym typeface="Helvetica Neue"/>
              </a:rPr>
              <a:t>ie charts for the percentage of positive and negative posts</a:t>
            </a:r>
            <a:endParaRPr sz="1600">
              <a:latin typeface="Helvetica Neue"/>
              <a:ea typeface="Helvetica Neue"/>
              <a:cs typeface="Helvetica Neue"/>
              <a:sym typeface="Helvetica Neue"/>
            </a:endParaRPr>
          </a:p>
        </p:txBody>
      </p:sp>
      <p:pic>
        <p:nvPicPr>
          <p:cNvPr id="163" name="Google Shape;163;p17"/>
          <p:cNvPicPr preferRelativeResize="0"/>
          <p:nvPr/>
        </p:nvPicPr>
        <p:blipFill>
          <a:blip r:embed="rId3">
            <a:alphaModFix/>
          </a:blip>
          <a:stretch>
            <a:fillRect/>
          </a:stretch>
        </p:blipFill>
        <p:spPr>
          <a:xfrm>
            <a:off x="6292677" y="236346"/>
            <a:ext cx="1561075" cy="1563849"/>
          </a:xfrm>
          <a:prstGeom prst="rect">
            <a:avLst/>
          </a:prstGeom>
          <a:noFill/>
          <a:ln>
            <a:noFill/>
          </a:ln>
        </p:spPr>
      </p:pic>
      <p:pic>
        <p:nvPicPr>
          <p:cNvPr id="164" name="Google Shape;164;p17"/>
          <p:cNvPicPr preferRelativeResize="0"/>
          <p:nvPr/>
        </p:nvPicPr>
        <p:blipFill>
          <a:blip r:embed="rId4">
            <a:alphaModFix/>
          </a:blip>
          <a:stretch>
            <a:fillRect/>
          </a:stretch>
        </p:blipFill>
        <p:spPr>
          <a:xfrm>
            <a:off x="7435225" y="1586698"/>
            <a:ext cx="1480500" cy="1384700"/>
          </a:xfrm>
          <a:prstGeom prst="rect">
            <a:avLst/>
          </a:prstGeom>
          <a:noFill/>
          <a:ln>
            <a:noFill/>
          </a:ln>
        </p:spPr>
      </p:pic>
      <p:sp>
        <p:nvSpPr>
          <p:cNvPr id="165" name="Google Shape;165;p1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8"/>
          <p:cNvSpPr txBox="1"/>
          <p:nvPr>
            <p:ph type="title"/>
          </p:nvPr>
        </p:nvSpPr>
        <p:spPr>
          <a:xfrm>
            <a:off x="819150" y="675825"/>
            <a:ext cx="7505700" cy="67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980000"/>
                </a:solidFill>
                <a:latin typeface="Helvetica Neue"/>
                <a:ea typeface="Helvetica Neue"/>
                <a:cs typeface="Helvetica Neue"/>
                <a:sym typeface="Helvetica Neue"/>
              </a:rPr>
              <a:t>Word Clouds – Twitter</a:t>
            </a:r>
            <a:endParaRPr>
              <a:solidFill>
                <a:srgbClr val="980000"/>
              </a:solidFill>
              <a:latin typeface="Helvetica Neue"/>
              <a:ea typeface="Helvetica Neue"/>
              <a:cs typeface="Helvetica Neue"/>
              <a:sym typeface="Helvetica Neue"/>
            </a:endParaRPr>
          </a:p>
        </p:txBody>
      </p:sp>
      <p:pic>
        <p:nvPicPr>
          <p:cNvPr id="171" name="Google Shape;171;p18"/>
          <p:cNvPicPr preferRelativeResize="0"/>
          <p:nvPr/>
        </p:nvPicPr>
        <p:blipFill>
          <a:blip r:embed="rId3">
            <a:alphaModFix/>
          </a:blip>
          <a:stretch>
            <a:fillRect/>
          </a:stretch>
        </p:blipFill>
        <p:spPr>
          <a:xfrm>
            <a:off x="503475" y="2227825"/>
            <a:ext cx="3948675" cy="2026800"/>
          </a:xfrm>
          <a:prstGeom prst="rect">
            <a:avLst/>
          </a:prstGeom>
          <a:noFill/>
          <a:ln>
            <a:noFill/>
          </a:ln>
        </p:spPr>
      </p:pic>
      <p:pic>
        <p:nvPicPr>
          <p:cNvPr id="172" name="Google Shape;172;p18"/>
          <p:cNvPicPr preferRelativeResize="0"/>
          <p:nvPr/>
        </p:nvPicPr>
        <p:blipFill>
          <a:blip r:embed="rId4">
            <a:alphaModFix/>
          </a:blip>
          <a:stretch>
            <a:fillRect/>
          </a:stretch>
        </p:blipFill>
        <p:spPr>
          <a:xfrm>
            <a:off x="4684450" y="2195025"/>
            <a:ext cx="3948675" cy="2092402"/>
          </a:xfrm>
          <a:prstGeom prst="rect">
            <a:avLst/>
          </a:prstGeom>
          <a:noFill/>
          <a:ln>
            <a:noFill/>
          </a:ln>
        </p:spPr>
      </p:pic>
      <p:sp>
        <p:nvSpPr>
          <p:cNvPr id="173" name="Google Shape;173;p18"/>
          <p:cNvSpPr txBox="1"/>
          <p:nvPr/>
        </p:nvSpPr>
        <p:spPr>
          <a:xfrm>
            <a:off x="1408250" y="1668000"/>
            <a:ext cx="2596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Helvetica Neue"/>
                <a:ea typeface="Helvetica Neue"/>
                <a:cs typeface="Helvetica Neue"/>
                <a:sym typeface="Helvetica Neue"/>
              </a:rPr>
              <a:t>Positive Word Cloud</a:t>
            </a:r>
            <a:endParaRPr sz="1600">
              <a:solidFill>
                <a:schemeClr val="accent6"/>
              </a:solidFill>
              <a:latin typeface="Helvetica Neue"/>
              <a:ea typeface="Helvetica Neue"/>
              <a:cs typeface="Helvetica Neue"/>
              <a:sym typeface="Helvetica Neue"/>
            </a:endParaRPr>
          </a:p>
        </p:txBody>
      </p:sp>
      <p:sp>
        <p:nvSpPr>
          <p:cNvPr id="174" name="Google Shape;174;p18"/>
          <p:cNvSpPr txBox="1"/>
          <p:nvPr/>
        </p:nvSpPr>
        <p:spPr>
          <a:xfrm>
            <a:off x="5570088" y="1668000"/>
            <a:ext cx="2177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Helvetica Neue"/>
                <a:ea typeface="Helvetica Neue"/>
                <a:cs typeface="Helvetica Neue"/>
                <a:sym typeface="Helvetica Neue"/>
              </a:rPr>
              <a:t>Negative Word Cloud</a:t>
            </a:r>
            <a:endParaRPr sz="1600">
              <a:solidFill>
                <a:schemeClr val="accent6"/>
              </a:solidFill>
              <a:latin typeface="Helvetica Neue"/>
              <a:ea typeface="Helvetica Neue"/>
              <a:cs typeface="Helvetica Neue"/>
              <a:sym typeface="Helvetica Neue"/>
            </a:endParaRPr>
          </a:p>
        </p:txBody>
      </p:sp>
      <p:sp>
        <p:nvSpPr>
          <p:cNvPr id="175" name="Google Shape;175;p1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9"/>
          <p:cNvSpPr txBox="1"/>
          <p:nvPr>
            <p:ph type="title"/>
          </p:nvPr>
        </p:nvSpPr>
        <p:spPr>
          <a:xfrm>
            <a:off x="819150" y="675825"/>
            <a:ext cx="7505700" cy="6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980000"/>
                </a:solidFill>
                <a:latin typeface="Helvetica Neue"/>
                <a:ea typeface="Helvetica Neue"/>
                <a:cs typeface="Helvetica Neue"/>
                <a:sym typeface="Helvetica Neue"/>
              </a:rPr>
              <a:t>Word Clouds – Reddit</a:t>
            </a:r>
            <a:endParaRPr>
              <a:solidFill>
                <a:srgbClr val="980000"/>
              </a:solidFill>
              <a:latin typeface="Helvetica Neue"/>
              <a:ea typeface="Helvetica Neue"/>
              <a:cs typeface="Helvetica Neue"/>
              <a:sym typeface="Helvetica Neue"/>
            </a:endParaRPr>
          </a:p>
        </p:txBody>
      </p:sp>
      <p:pic>
        <p:nvPicPr>
          <p:cNvPr id="181" name="Google Shape;181;p19"/>
          <p:cNvPicPr preferRelativeResize="0"/>
          <p:nvPr/>
        </p:nvPicPr>
        <p:blipFill>
          <a:blip r:embed="rId3">
            <a:alphaModFix/>
          </a:blip>
          <a:stretch>
            <a:fillRect/>
          </a:stretch>
        </p:blipFill>
        <p:spPr>
          <a:xfrm>
            <a:off x="422075" y="2111925"/>
            <a:ext cx="4092224" cy="2120925"/>
          </a:xfrm>
          <a:prstGeom prst="rect">
            <a:avLst/>
          </a:prstGeom>
          <a:noFill/>
          <a:ln>
            <a:noFill/>
          </a:ln>
        </p:spPr>
      </p:pic>
      <p:pic>
        <p:nvPicPr>
          <p:cNvPr id="182" name="Google Shape;182;p19"/>
          <p:cNvPicPr preferRelativeResize="0"/>
          <p:nvPr/>
        </p:nvPicPr>
        <p:blipFill>
          <a:blip r:embed="rId4">
            <a:alphaModFix/>
          </a:blip>
          <a:stretch>
            <a:fillRect/>
          </a:stretch>
        </p:blipFill>
        <p:spPr>
          <a:xfrm>
            <a:off x="4654125" y="2149675"/>
            <a:ext cx="3984950" cy="2045425"/>
          </a:xfrm>
          <a:prstGeom prst="rect">
            <a:avLst/>
          </a:prstGeom>
          <a:noFill/>
          <a:ln>
            <a:noFill/>
          </a:ln>
        </p:spPr>
      </p:pic>
      <p:sp>
        <p:nvSpPr>
          <p:cNvPr id="183" name="Google Shape;183;p19"/>
          <p:cNvSpPr txBox="1"/>
          <p:nvPr/>
        </p:nvSpPr>
        <p:spPr>
          <a:xfrm>
            <a:off x="1418250" y="1608100"/>
            <a:ext cx="2596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Helvetica Neue"/>
                <a:ea typeface="Helvetica Neue"/>
                <a:cs typeface="Helvetica Neue"/>
                <a:sym typeface="Helvetica Neue"/>
              </a:rPr>
              <a:t>Positive Word Cloud</a:t>
            </a:r>
            <a:endParaRPr sz="1600">
              <a:solidFill>
                <a:schemeClr val="accent6"/>
              </a:solidFill>
              <a:latin typeface="Helvetica Neue"/>
              <a:ea typeface="Helvetica Neue"/>
              <a:cs typeface="Helvetica Neue"/>
              <a:sym typeface="Helvetica Neue"/>
            </a:endParaRPr>
          </a:p>
        </p:txBody>
      </p:sp>
      <p:sp>
        <p:nvSpPr>
          <p:cNvPr id="184" name="Google Shape;184;p19"/>
          <p:cNvSpPr txBox="1"/>
          <p:nvPr/>
        </p:nvSpPr>
        <p:spPr>
          <a:xfrm>
            <a:off x="5557888" y="1608100"/>
            <a:ext cx="2177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Helvetica Neue"/>
                <a:ea typeface="Helvetica Neue"/>
                <a:cs typeface="Helvetica Neue"/>
                <a:sym typeface="Helvetica Neue"/>
              </a:rPr>
              <a:t>Negative Word Cloud</a:t>
            </a:r>
            <a:endParaRPr sz="1600">
              <a:solidFill>
                <a:schemeClr val="accent6"/>
              </a:solidFill>
              <a:latin typeface="Helvetica Neue"/>
              <a:ea typeface="Helvetica Neue"/>
              <a:cs typeface="Helvetica Neue"/>
              <a:sym typeface="Helvetica Neue"/>
            </a:endParaRPr>
          </a:p>
        </p:txBody>
      </p:sp>
      <p:sp>
        <p:nvSpPr>
          <p:cNvPr id="185" name="Google Shape;185;p1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819150" y="655825"/>
            <a:ext cx="7505700" cy="6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980000"/>
                </a:solidFill>
                <a:latin typeface="Helvetica Neue"/>
                <a:ea typeface="Helvetica Neue"/>
                <a:cs typeface="Helvetica Neue"/>
                <a:sym typeface="Helvetica Neue"/>
              </a:rPr>
              <a:t>Word Clouds – YouTube</a:t>
            </a:r>
            <a:endParaRPr>
              <a:solidFill>
                <a:srgbClr val="980000"/>
              </a:solidFill>
              <a:latin typeface="Helvetica Neue"/>
              <a:ea typeface="Helvetica Neue"/>
              <a:cs typeface="Helvetica Neue"/>
              <a:sym typeface="Helvetica Neue"/>
            </a:endParaRPr>
          </a:p>
        </p:txBody>
      </p:sp>
      <p:pic>
        <p:nvPicPr>
          <p:cNvPr id="191" name="Google Shape;191;p20"/>
          <p:cNvPicPr preferRelativeResize="0"/>
          <p:nvPr/>
        </p:nvPicPr>
        <p:blipFill>
          <a:blip r:embed="rId3">
            <a:alphaModFix/>
          </a:blip>
          <a:stretch>
            <a:fillRect/>
          </a:stretch>
        </p:blipFill>
        <p:spPr>
          <a:xfrm>
            <a:off x="487800" y="2221850"/>
            <a:ext cx="3980763" cy="2069725"/>
          </a:xfrm>
          <a:prstGeom prst="rect">
            <a:avLst/>
          </a:prstGeom>
          <a:noFill/>
          <a:ln>
            <a:noFill/>
          </a:ln>
        </p:spPr>
      </p:pic>
      <p:pic>
        <p:nvPicPr>
          <p:cNvPr id="192" name="Google Shape;192;p20"/>
          <p:cNvPicPr preferRelativeResize="0"/>
          <p:nvPr/>
        </p:nvPicPr>
        <p:blipFill>
          <a:blip r:embed="rId4">
            <a:alphaModFix/>
          </a:blip>
          <a:stretch>
            <a:fillRect/>
          </a:stretch>
        </p:blipFill>
        <p:spPr>
          <a:xfrm>
            <a:off x="4626725" y="2248306"/>
            <a:ext cx="3980775" cy="2016819"/>
          </a:xfrm>
          <a:prstGeom prst="rect">
            <a:avLst/>
          </a:prstGeom>
          <a:noFill/>
          <a:ln>
            <a:noFill/>
          </a:ln>
        </p:spPr>
      </p:pic>
      <p:sp>
        <p:nvSpPr>
          <p:cNvPr id="193" name="Google Shape;193;p20"/>
          <p:cNvSpPr txBox="1"/>
          <p:nvPr/>
        </p:nvSpPr>
        <p:spPr>
          <a:xfrm>
            <a:off x="1418250" y="1638075"/>
            <a:ext cx="2596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Helvetica Neue"/>
                <a:ea typeface="Helvetica Neue"/>
                <a:cs typeface="Helvetica Neue"/>
                <a:sym typeface="Helvetica Neue"/>
              </a:rPr>
              <a:t>Positive Word Cloud</a:t>
            </a:r>
            <a:endParaRPr sz="1600">
              <a:solidFill>
                <a:schemeClr val="accent6"/>
              </a:solidFill>
              <a:latin typeface="Helvetica Neue"/>
              <a:ea typeface="Helvetica Neue"/>
              <a:cs typeface="Helvetica Neue"/>
              <a:sym typeface="Helvetica Neue"/>
            </a:endParaRPr>
          </a:p>
        </p:txBody>
      </p:sp>
      <p:sp>
        <p:nvSpPr>
          <p:cNvPr id="194" name="Google Shape;194;p20"/>
          <p:cNvSpPr txBox="1"/>
          <p:nvPr/>
        </p:nvSpPr>
        <p:spPr>
          <a:xfrm>
            <a:off x="5580613" y="1638075"/>
            <a:ext cx="2177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Helvetica Neue"/>
                <a:ea typeface="Helvetica Neue"/>
                <a:cs typeface="Helvetica Neue"/>
                <a:sym typeface="Helvetica Neue"/>
              </a:rPr>
              <a:t>Negative Word Cloud</a:t>
            </a:r>
            <a:endParaRPr sz="1600">
              <a:solidFill>
                <a:schemeClr val="accent6"/>
              </a:solidFill>
              <a:latin typeface="Helvetica Neue"/>
              <a:ea typeface="Helvetica Neue"/>
              <a:cs typeface="Helvetica Neue"/>
              <a:sym typeface="Helvetica Neue"/>
            </a:endParaRPr>
          </a:p>
        </p:txBody>
      </p:sp>
      <p:sp>
        <p:nvSpPr>
          <p:cNvPr id="195" name="Google Shape;195;p2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Helvetica Neue"/>
                <a:ea typeface="Helvetica Neue"/>
                <a:cs typeface="Helvetica Neue"/>
                <a:sym typeface="Helvetica Neue"/>
              </a:rPr>
              <a:t>Recommendation #1</a:t>
            </a:r>
            <a:endParaRPr>
              <a:latin typeface="Helvetica Neue"/>
              <a:ea typeface="Helvetica Neue"/>
              <a:cs typeface="Helvetica Neue"/>
              <a:sym typeface="Helvetica Neue"/>
            </a:endParaRPr>
          </a:p>
        </p:txBody>
      </p:sp>
      <p:sp>
        <p:nvSpPr>
          <p:cNvPr id="201" name="Google Shape;201;p21"/>
          <p:cNvSpPr txBox="1"/>
          <p:nvPr>
            <p:ph idx="1" type="body"/>
          </p:nvPr>
        </p:nvSpPr>
        <p:spPr>
          <a:xfrm>
            <a:off x="1035425" y="2129500"/>
            <a:ext cx="2650500" cy="2755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latin typeface="Helvetica Neue"/>
                <a:ea typeface="Helvetica Neue"/>
                <a:cs typeface="Helvetica Neue"/>
                <a:sym typeface="Helvetica Neue"/>
              </a:rPr>
              <a:t>S</a:t>
            </a:r>
            <a:r>
              <a:rPr lang="en" sz="1400">
                <a:latin typeface="Helvetica Neue"/>
                <a:ea typeface="Helvetica Neue"/>
                <a:cs typeface="Helvetica Neue"/>
                <a:sym typeface="Helvetica Neue"/>
              </a:rPr>
              <a:t>uggested</a:t>
            </a:r>
            <a:r>
              <a:rPr lang="en" sz="1400">
                <a:latin typeface="Helvetica Neue"/>
                <a:ea typeface="Helvetica Neue"/>
                <a:cs typeface="Helvetica Neue"/>
                <a:sym typeface="Helvetica Neue"/>
              </a:rPr>
              <a:t> hashtags to generate </a:t>
            </a:r>
            <a:r>
              <a:rPr lang="en" sz="1400">
                <a:latin typeface="Helvetica Neue"/>
                <a:ea typeface="Helvetica Neue"/>
                <a:cs typeface="Helvetica Neue"/>
                <a:sym typeface="Helvetica Neue"/>
              </a:rPr>
              <a:t>positive</a:t>
            </a:r>
            <a:r>
              <a:rPr lang="en" sz="1400">
                <a:latin typeface="Helvetica Neue"/>
                <a:ea typeface="Helvetica Neue"/>
                <a:cs typeface="Helvetica Neue"/>
                <a:sym typeface="Helvetica Neue"/>
              </a:rPr>
              <a:t> sentiments:</a:t>
            </a:r>
            <a:endParaRPr sz="1400">
              <a:latin typeface="Helvetica Neue"/>
              <a:ea typeface="Helvetica Neue"/>
              <a:cs typeface="Helvetica Neue"/>
              <a:sym typeface="Helvetica Neue"/>
            </a:endParaRPr>
          </a:p>
          <a:p>
            <a:pPr indent="0" lvl="0" marL="0" rtl="0" algn="l">
              <a:lnSpc>
                <a:spcPct val="100000"/>
              </a:lnSpc>
              <a:spcBef>
                <a:spcPts val="1200"/>
              </a:spcBef>
              <a:spcAft>
                <a:spcPts val="0"/>
              </a:spcAft>
              <a:buNone/>
            </a:pPr>
            <a:r>
              <a:rPr lang="en" sz="1400">
                <a:latin typeface="Helvetica Neue"/>
                <a:ea typeface="Helvetica Neue"/>
                <a:cs typeface="Helvetica Neue"/>
                <a:sym typeface="Helvetica Neue"/>
              </a:rPr>
              <a:t>#SupportUkraine</a:t>
            </a:r>
            <a:endParaRPr sz="1400">
              <a:latin typeface="Helvetica Neue"/>
              <a:ea typeface="Helvetica Neue"/>
              <a:cs typeface="Helvetica Neue"/>
              <a:sym typeface="Helvetica Neue"/>
            </a:endParaRPr>
          </a:p>
          <a:p>
            <a:pPr indent="0" lvl="0" marL="0" rtl="0" algn="l">
              <a:lnSpc>
                <a:spcPct val="100000"/>
              </a:lnSpc>
              <a:spcBef>
                <a:spcPts val="1200"/>
              </a:spcBef>
              <a:spcAft>
                <a:spcPts val="0"/>
              </a:spcAft>
              <a:buNone/>
            </a:pPr>
            <a:r>
              <a:rPr lang="en" sz="1400">
                <a:latin typeface="Helvetica Neue"/>
                <a:ea typeface="Helvetica Neue"/>
                <a:cs typeface="Helvetica Neue"/>
                <a:sym typeface="Helvetica Neue"/>
              </a:rPr>
              <a:t>#SoliderityWithUkraine</a:t>
            </a:r>
            <a:endParaRPr sz="1400">
              <a:latin typeface="Helvetica Neue"/>
              <a:ea typeface="Helvetica Neue"/>
              <a:cs typeface="Helvetica Neue"/>
              <a:sym typeface="Helvetica Neue"/>
            </a:endParaRPr>
          </a:p>
          <a:p>
            <a:pPr indent="0" lvl="0" marL="0" rtl="0" algn="l">
              <a:lnSpc>
                <a:spcPct val="100000"/>
              </a:lnSpc>
              <a:spcBef>
                <a:spcPts val="1200"/>
              </a:spcBef>
              <a:spcAft>
                <a:spcPts val="0"/>
              </a:spcAft>
              <a:buNone/>
            </a:pPr>
            <a:r>
              <a:rPr lang="en" sz="1400">
                <a:latin typeface="Helvetica Neue"/>
                <a:ea typeface="Helvetica Neue"/>
                <a:cs typeface="Helvetica Neue"/>
                <a:sym typeface="Helvetica Neue"/>
              </a:rPr>
              <a:t>#BraveUkrainianSoldier</a:t>
            </a:r>
            <a:endParaRPr sz="1400">
              <a:latin typeface="Helvetica Neue"/>
              <a:ea typeface="Helvetica Neue"/>
              <a:cs typeface="Helvetica Neue"/>
              <a:sym typeface="Helvetica Neue"/>
            </a:endParaRPr>
          </a:p>
          <a:p>
            <a:pPr indent="0" lvl="0" marL="0" rtl="0" algn="l">
              <a:lnSpc>
                <a:spcPct val="100000"/>
              </a:lnSpc>
              <a:spcBef>
                <a:spcPts val="1200"/>
              </a:spcBef>
              <a:spcAft>
                <a:spcPts val="0"/>
              </a:spcAft>
              <a:buNone/>
            </a:pPr>
            <a:r>
              <a:rPr lang="en" sz="1400">
                <a:latin typeface="Helvetica Neue"/>
                <a:ea typeface="Helvetica Neue"/>
                <a:cs typeface="Helvetica Neue"/>
                <a:sym typeface="Helvetica Neue"/>
              </a:rPr>
              <a:t>#BlessUkraine</a:t>
            </a:r>
            <a:endParaRPr sz="1400">
              <a:latin typeface="Helvetica Neue"/>
              <a:ea typeface="Helvetica Neue"/>
              <a:cs typeface="Helvetica Neue"/>
              <a:sym typeface="Helvetica Neue"/>
            </a:endParaRPr>
          </a:p>
          <a:p>
            <a:pPr indent="0" lvl="0" marL="0" rtl="0" algn="l">
              <a:lnSpc>
                <a:spcPct val="100000"/>
              </a:lnSpc>
              <a:spcBef>
                <a:spcPts val="1200"/>
              </a:spcBef>
              <a:spcAft>
                <a:spcPts val="1200"/>
              </a:spcAft>
              <a:buNone/>
            </a:pPr>
            <a:r>
              <a:rPr lang="en" sz="1400">
                <a:latin typeface="Helvetica Neue"/>
                <a:ea typeface="Helvetica Neue"/>
                <a:cs typeface="Helvetica Neue"/>
                <a:sym typeface="Helvetica Neue"/>
              </a:rPr>
              <a:t>#HopeAndPeaceUkraine</a:t>
            </a:r>
            <a:endParaRPr sz="1400">
              <a:latin typeface="Helvetica Neue"/>
              <a:ea typeface="Helvetica Neue"/>
              <a:cs typeface="Helvetica Neue"/>
              <a:sym typeface="Helvetica Neue"/>
            </a:endParaRPr>
          </a:p>
        </p:txBody>
      </p:sp>
      <p:sp>
        <p:nvSpPr>
          <p:cNvPr id="202" name="Google Shape;202;p21"/>
          <p:cNvSpPr txBox="1"/>
          <p:nvPr>
            <p:ph idx="1" type="body"/>
          </p:nvPr>
        </p:nvSpPr>
        <p:spPr>
          <a:xfrm>
            <a:off x="4665050" y="2129500"/>
            <a:ext cx="2650500" cy="2755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latin typeface="Helvetica Neue"/>
                <a:ea typeface="Helvetica Neue"/>
                <a:cs typeface="Helvetica Neue"/>
                <a:sym typeface="Helvetica Neue"/>
              </a:rPr>
              <a:t>Suggested hashtags to generate negative sentiments:</a:t>
            </a:r>
            <a:endParaRPr sz="1400">
              <a:latin typeface="Helvetica Neue"/>
              <a:ea typeface="Helvetica Neue"/>
              <a:cs typeface="Helvetica Neue"/>
              <a:sym typeface="Helvetica Neue"/>
            </a:endParaRPr>
          </a:p>
          <a:p>
            <a:pPr indent="0" lvl="0" marL="0" rtl="0" algn="l">
              <a:lnSpc>
                <a:spcPct val="100000"/>
              </a:lnSpc>
              <a:spcBef>
                <a:spcPts val="1200"/>
              </a:spcBef>
              <a:spcAft>
                <a:spcPts val="0"/>
              </a:spcAft>
              <a:buNone/>
            </a:pPr>
            <a:r>
              <a:rPr lang="en" sz="1400">
                <a:latin typeface="Helvetica Neue"/>
                <a:ea typeface="Helvetica Neue"/>
                <a:cs typeface="Helvetica Neue"/>
                <a:sym typeface="Helvetica Neue"/>
              </a:rPr>
              <a:t>#FightAgainstRussia</a:t>
            </a:r>
            <a:endParaRPr sz="1400">
              <a:latin typeface="Helvetica Neue"/>
              <a:ea typeface="Helvetica Neue"/>
              <a:cs typeface="Helvetica Neue"/>
              <a:sym typeface="Helvetica Neue"/>
            </a:endParaRPr>
          </a:p>
          <a:p>
            <a:pPr indent="0" lvl="0" marL="0" rtl="0" algn="l">
              <a:lnSpc>
                <a:spcPct val="100000"/>
              </a:lnSpc>
              <a:spcBef>
                <a:spcPts val="1200"/>
              </a:spcBef>
              <a:spcAft>
                <a:spcPts val="0"/>
              </a:spcAft>
              <a:buNone/>
            </a:pPr>
            <a:r>
              <a:rPr lang="en" sz="1400">
                <a:latin typeface="Helvetica Neue"/>
                <a:ea typeface="Helvetica Neue"/>
                <a:cs typeface="Helvetica Neue"/>
                <a:sym typeface="Helvetica Neue"/>
              </a:rPr>
              <a:t>#WorldWar3Russia</a:t>
            </a:r>
            <a:endParaRPr sz="1400">
              <a:latin typeface="Helvetica Neue"/>
              <a:ea typeface="Helvetica Neue"/>
              <a:cs typeface="Helvetica Neue"/>
              <a:sym typeface="Helvetica Neue"/>
            </a:endParaRPr>
          </a:p>
          <a:p>
            <a:pPr indent="0" lvl="0" marL="0" rtl="0" algn="l">
              <a:lnSpc>
                <a:spcPct val="100000"/>
              </a:lnSpc>
              <a:spcBef>
                <a:spcPts val="1200"/>
              </a:spcBef>
              <a:spcAft>
                <a:spcPts val="0"/>
              </a:spcAft>
              <a:buNone/>
            </a:pPr>
            <a:r>
              <a:rPr lang="en" sz="1400">
                <a:latin typeface="Helvetica Neue"/>
                <a:ea typeface="Helvetica Neue"/>
                <a:cs typeface="Helvetica Neue"/>
                <a:sym typeface="Helvetica Neue"/>
              </a:rPr>
              <a:t>#WW3Russia</a:t>
            </a:r>
            <a:endParaRPr sz="1400">
              <a:latin typeface="Helvetica Neue"/>
              <a:ea typeface="Helvetica Neue"/>
              <a:cs typeface="Helvetica Neue"/>
              <a:sym typeface="Helvetica Neue"/>
            </a:endParaRPr>
          </a:p>
          <a:p>
            <a:pPr indent="0" lvl="0" marL="0" rtl="0" algn="l">
              <a:lnSpc>
                <a:spcPct val="100000"/>
              </a:lnSpc>
              <a:spcBef>
                <a:spcPts val="1200"/>
              </a:spcBef>
              <a:spcAft>
                <a:spcPts val="0"/>
              </a:spcAft>
              <a:buNone/>
            </a:pPr>
            <a:r>
              <a:rPr lang="en" sz="1400">
                <a:latin typeface="Helvetica Neue"/>
                <a:ea typeface="Helvetica Neue"/>
                <a:cs typeface="Helvetica Neue"/>
                <a:sym typeface="Helvetica Neue"/>
              </a:rPr>
              <a:t>#StopRussiaPropoganda</a:t>
            </a:r>
            <a:endParaRPr sz="1400">
              <a:latin typeface="Helvetica Neue"/>
              <a:ea typeface="Helvetica Neue"/>
              <a:cs typeface="Helvetica Neue"/>
              <a:sym typeface="Helvetica Neue"/>
            </a:endParaRPr>
          </a:p>
          <a:p>
            <a:pPr indent="0" lvl="0" marL="0" rtl="0" algn="l">
              <a:lnSpc>
                <a:spcPct val="100000"/>
              </a:lnSpc>
              <a:spcBef>
                <a:spcPts val="1200"/>
              </a:spcBef>
              <a:spcAft>
                <a:spcPts val="1200"/>
              </a:spcAft>
              <a:buNone/>
            </a:pPr>
            <a:r>
              <a:rPr lang="en" sz="1400">
                <a:latin typeface="Helvetica Neue"/>
                <a:ea typeface="Helvetica Neue"/>
                <a:cs typeface="Helvetica Neue"/>
                <a:sym typeface="Helvetica Neue"/>
              </a:rPr>
              <a:t>#StopPutin</a:t>
            </a:r>
            <a:endParaRPr sz="1400">
              <a:latin typeface="Helvetica Neue"/>
              <a:ea typeface="Helvetica Neue"/>
              <a:cs typeface="Helvetica Neue"/>
              <a:sym typeface="Helvetica Neue"/>
            </a:endParaRPr>
          </a:p>
        </p:txBody>
      </p:sp>
      <p:sp>
        <p:nvSpPr>
          <p:cNvPr id="203" name="Google Shape;203;p21"/>
          <p:cNvSpPr txBox="1"/>
          <p:nvPr/>
        </p:nvSpPr>
        <p:spPr>
          <a:xfrm>
            <a:off x="865100" y="1513900"/>
            <a:ext cx="5970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a:solidFill>
                  <a:schemeClr val="dk2"/>
                </a:solidFill>
                <a:latin typeface="Helvetica Neue"/>
                <a:ea typeface="Helvetica Neue"/>
                <a:cs typeface="Helvetica Neue"/>
                <a:sym typeface="Helvetica Neue"/>
              </a:rPr>
              <a:t>Combine keywords to create hashtags (or slogans) that give more positive or more negative sentiments:</a:t>
            </a:r>
            <a:endParaRPr sz="1500">
              <a:latin typeface="Helvetica Neue"/>
              <a:ea typeface="Helvetica Neue"/>
              <a:cs typeface="Helvetica Neue"/>
              <a:sym typeface="Helvetica Neue"/>
            </a:endParaRPr>
          </a:p>
        </p:txBody>
      </p:sp>
      <p:pic>
        <p:nvPicPr>
          <p:cNvPr id="204" name="Google Shape;204;p21"/>
          <p:cNvPicPr preferRelativeResize="0"/>
          <p:nvPr/>
        </p:nvPicPr>
        <p:blipFill>
          <a:blip r:embed="rId3">
            <a:alphaModFix/>
          </a:blip>
          <a:stretch>
            <a:fillRect/>
          </a:stretch>
        </p:blipFill>
        <p:spPr>
          <a:xfrm>
            <a:off x="6528689" y="188075"/>
            <a:ext cx="2418160" cy="1612125"/>
          </a:xfrm>
          <a:prstGeom prst="rect">
            <a:avLst/>
          </a:prstGeom>
          <a:noFill/>
          <a:ln>
            <a:noFill/>
          </a:ln>
        </p:spPr>
      </p:pic>
      <p:sp>
        <p:nvSpPr>
          <p:cNvPr id="205" name="Google Shape;205;p2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980000"/>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